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5"/>
  </p:notesMasterIdLst>
  <p:handoutMasterIdLst>
    <p:handoutMasterId r:id="rId66"/>
  </p:handoutMasterIdLst>
  <p:sldIdLst>
    <p:sldId id="256" r:id="rId5"/>
    <p:sldId id="258" r:id="rId6"/>
    <p:sldId id="347" r:id="rId7"/>
    <p:sldId id="350" r:id="rId8"/>
    <p:sldId id="294" r:id="rId9"/>
    <p:sldId id="278" r:id="rId10"/>
    <p:sldId id="348" r:id="rId11"/>
    <p:sldId id="297" r:id="rId12"/>
    <p:sldId id="330" r:id="rId13"/>
    <p:sldId id="301" r:id="rId14"/>
    <p:sldId id="302" r:id="rId15"/>
    <p:sldId id="303" r:id="rId16"/>
    <p:sldId id="286" r:id="rId17"/>
    <p:sldId id="304" r:id="rId18"/>
    <p:sldId id="305" r:id="rId19"/>
    <p:sldId id="306" r:id="rId20"/>
    <p:sldId id="292" r:id="rId21"/>
    <p:sldId id="307" r:id="rId22"/>
    <p:sldId id="308" r:id="rId23"/>
    <p:sldId id="309" r:id="rId24"/>
    <p:sldId id="319" r:id="rId25"/>
    <p:sldId id="313" r:id="rId26"/>
    <p:sldId id="337" r:id="rId27"/>
    <p:sldId id="287" r:id="rId28"/>
    <p:sldId id="343" r:id="rId29"/>
    <p:sldId id="293" r:id="rId30"/>
    <p:sldId id="310" r:id="rId31"/>
    <p:sldId id="311" r:id="rId32"/>
    <p:sldId id="336" r:id="rId33"/>
    <p:sldId id="321" r:id="rId34"/>
    <p:sldId id="344" r:id="rId35"/>
    <p:sldId id="320" r:id="rId36"/>
    <p:sldId id="288" r:id="rId37"/>
    <p:sldId id="324" r:id="rId38"/>
    <p:sldId id="352" r:id="rId39"/>
    <p:sldId id="326" r:id="rId40"/>
    <p:sldId id="323" r:id="rId41"/>
    <p:sldId id="333" r:id="rId42"/>
    <p:sldId id="334" r:id="rId43"/>
    <p:sldId id="332" r:id="rId44"/>
    <p:sldId id="335" r:id="rId45"/>
    <p:sldId id="312" r:id="rId46"/>
    <p:sldId id="318" r:id="rId47"/>
    <p:sldId id="340" r:id="rId48"/>
    <p:sldId id="341" r:id="rId49"/>
    <p:sldId id="349" r:id="rId50"/>
    <p:sldId id="342" r:id="rId51"/>
    <p:sldId id="316" r:id="rId52"/>
    <p:sldId id="296" r:id="rId53"/>
    <p:sldId id="339" r:id="rId54"/>
    <p:sldId id="345" r:id="rId55"/>
    <p:sldId id="322" r:id="rId56"/>
    <p:sldId id="290" r:id="rId57"/>
    <p:sldId id="295" r:id="rId58"/>
    <p:sldId id="351" r:id="rId59"/>
    <p:sldId id="327" r:id="rId60"/>
    <p:sldId id="328" r:id="rId61"/>
    <p:sldId id="329" r:id="rId62"/>
    <p:sldId id="346" r:id="rId63"/>
    <p:sldId id="271"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90674" autoAdjust="0"/>
  </p:normalViewPr>
  <p:slideViewPr>
    <p:cSldViewPr snapToGrid="0">
      <p:cViewPr varScale="1">
        <p:scale>
          <a:sx n="112" d="100"/>
          <a:sy n="112" d="100"/>
        </p:scale>
        <p:origin x="208" y="608"/>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5/1/25</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5/1/25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DEEC0-864D-9FD7-D335-E3EF1D4B4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B1168-3123-ECBB-043D-6440EB8B3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C3970E-833B-A52B-F318-2187965DEC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E7C0D1-8AC8-98FE-F551-5822490B189C}"/>
              </a:ext>
            </a:extLst>
          </p:cNvPr>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3483960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42E72-2E0F-D843-26AB-1421FBA3F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C8CCB-4BDC-3334-45B0-7D75488A75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A8CDD-5426-4077-62D1-F2F046BED3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625C35-06D3-5B5C-1754-F3F7125E0AE3}"/>
              </a:ext>
            </a:extLst>
          </p:cNvPr>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3394483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6A07E-50CD-4EFA-4324-D4CA7DC0D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9FF74-E1B3-71EE-52E4-EF6F0FD9B7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E9D79-440F-9C03-20CD-D5CB82D54F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DEE411-0B16-D0B5-9AFF-1C7BD99CA7E3}"/>
              </a:ext>
            </a:extLst>
          </p:cNvPr>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3603652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5B91D-0A95-CC79-8489-2A94A4445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9FDD4-9A17-D9A3-C626-FC76C1B95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66C3D5-039C-F88D-A813-6AA1FDBA6F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0DF2BD-8EEA-DC1F-03BA-D9AA2AFBF3EE}"/>
              </a:ext>
            </a:extLst>
          </p:cNvPr>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1196783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0571F-89B1-95DD-8794-D61F1A111E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ABA2C-F16C-09E7-4EBF-D72234A127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B8B24-F63B-546A-E12F-3D9C7399E0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74E8F5-6C2C-7B78-2E55-DCB38F7AC9E9}"/>
              </a:ext>
            </a:extLst>
          </p:cNvPr>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4126388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B6824-5E7F-655D-7202-AF5AE36CB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63A7F-9AE7-AC82-9C1F-311E46D97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C2C54-B417-836E-145A-35D412AE2A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B9E80D-FDA0-C1E1-0599-CFFC8E617A58}"/>
              </a:ext>
            </a:extLst>
          </p:cNvPr>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786383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5A0A1-2A57-F4B0-01B6-AEC6DA922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ADB9-C2D5-676F-9A0A-8B0461F66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3F5286-DFE8-89D5-383D-A3E5E2D73F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AD80E3-0C2D-C100-038C-8E8D13DEA463}"/>
              </a:ext>
            </a:extLst>
          </p:cNvPr>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3089943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2848F-3BB3-0D39-7A8F-0DD2ABE0E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7077EB-56EB-BF4F-2D73-59BBE6F307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357520-2A4E-35D5-1997-4B91B65E3C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C74BA7-BCB7-8647-0A3E-A0CB260D7C36}"/>
              </a:ext>
            </a:extLst>
          </p:cNvPr>
          <p:cNvSpPr>
            <a:spLocks noGrp="1"/>
          </p:cNvSpPr>
          <p:nvPr>
            <p:ph type="sldNum" sz="quarter" idx="5"/>
          </p:nvPr>
        </p:nvSpPr>
        <p:spPr/>
        <p:txBody>
          <a:bodyPr/>
          <a:lstStyle/>
          <a:p>
            <a:fld id="{22289C57-55D7-40A4-A101-E74FAC7A092B}" type="slidenum">
              <a:rPr lang="en-US" smtClean="0"/>
              <a:t>17</a:t>
            </a:fld>
            <a:endParaRPr lang="en-US" dirty="0"/>
          </a:p>
        </p:txBody>
      </p:sp>
    </p:spTree>
    <p:extLst>
      <p:ext uri="{BB962C8B-B14F-4D97-AF65-F5344CB8AC3E}">
        <p14:creationId xmlns:p14="http://schemas.microsoft.com/office/powerpoint/2010/main" val="152118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2586D-F79D-FC0D-06DF-46CC8E2E6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06122E-4250-32DA-29D9-DE113A0FA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CCDC2-804B-4ED8-7196-835E2A78EB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461487-A4ED-AE36-4F9D-1D45A8C8F5BA}"/>
              </a:ext>
            </a:extLst>
          </p:cNvPr>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712276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364FD-7A11-A011-EADA-27E147804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C13B5-79E3-D399-01F4-4B5712338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1449A-0102-9759-5E81-7510982F8C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E98AEA-33FB-20C1-9853-1A714C32CCD2}"/>
              </a:ext>
            </a:extLst>
          </p:cNvPr>
          <p:cNvSpPr>
            <a:spLocks noGrp="1"/>
          </p:cNvSpPr>
          <p:nvPr>
            <p:ph type="sldNum" sz="quarter" idx="5"/>
          </p:nvPr>
        </p:nvSpPr>
        <p:spPr/>
        <p:txBody>
          <a:bodyPr/>
          <a:lstStyle/>
          <a:p>
            <a:fld id="{22289C57-55D7-40A4-A101-E74FAC7A092B}" type="slidenum">
              <a:rPr lang="en-US" smtClean="0"/>
              <a:t>19</a:t>
            </a:fld>
            <a:endParaRPr lang="en-US" dirty="0"/>
          </a:p>
        </p:txBody>
      </p:sp>
    </p:spTree>
    <p:extLst>
      <p:ext uri="{BB962C8B-B14F-4D97-AF65-F5344CB8AC3E}">
        <p14:creationId xmlns:p14="http://schemas.microsoft.com/office/powerpoint/2010/main" val="40101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34CC2-77EB-FC66-E9D3-BAE4264A1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9FCAF-EA93-8958-3DAD-E35CE280EA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73D6E-7381-654D-15A2-ACE0702A67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911008-8BE9-6CF7-D995-000C67DDBF0B}"/>
              </a:ext>
            </a:extLst>
          </p:cNvPr>
          <p:cNvSpPr>
            <a:spLocks noGrp="1"/>
          </p:cNvSpPr>
          <p:nvPr>
            <p:ph type="sldNum" sz="quarter" idx="5"/>
          </p:nvPr>
        </p:nvSpPr>
        <p:spPr/>
        <p:txBody>
          <a:bodyPr/>
          <a:lstStyle/>
          <a:p>
            <a:fld id="{22289C57-55D7-40A4-A101-E74FAC7A092B}" type="slidenum">
              <a:rPr lang="en-US" smtClean="0"/>
              <a:t>20</a:t>
            </a:fld>
            <a:endParaRPr lang="en-US" dirty="0"/>
          </a:p>
        </p:txBody>
      </p:sp>
    </p:spTree>
    <p:extLst>
      <p:ext uri="{BB962C8B-B14F-4D97-AF65-F5344CB8AC3E}">
        <p14:creationId xmlns:p14="http://schemas.microsoft.com/office/powerpoint/2010/main" val="1179941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9636B-5100-8796-C381-52104BAC56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313CED-AEE7-8F9F-E636-D7C634BAA2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04549-B69F-FF65-C5F2-651D7D30C8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14E4F7-4269-4DE2-0488-CFF3EE3D7D91}"/>
              </a:ext>
            </a:extLst>
          </p:cNvPr>
          <p:cNvSpPr>
            <a:spLocks noGrp="1"/>
          </p:cNvSpPr>
          <p:nvPr>
            <p:ph type="sldNum" sz="quarter" idx="5"/>
          </p:nvPr>
        </p:nvSpPr>
        <p:spPr/>
        <p:txBody>
          <a:bodyPr/>
          <a:lstStyle/>
          <a:p>
            <a:fld id="{22289C57-55D7-40A4-A101-E74FAC7A092B}" type="slidenum">
              <a:rPr lang="en-US" smtClean="0"/>
              <a:t>21</a:t>
            </a:fld>
            <a:endParaRPr lang="en-US" dirty="0"/>
          </a:p>
        </p:txBody>
      </p:sp>
    </p:spTree>
    <p:extLst>
      <p:ext uri="{BB962C8B-B14F-4D97-AF65-F5344CB8AC3E}">
        <p14:creationId xmlns:p14="http://schemas.microsoft.com/office/powerpoint/2010/main" val="232844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37418-A50A-2BAE-C221-EE7402B77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1CD2B-68EA-2895-9D97-848A7AFF54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B5F7C-A56D-AFA1-DD83-036D2476B2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36F0EC-4F68-528E-2018-E1858C2D9711}"/>
              </a:ext>
            </a:extLst>
          </p:cNvPr>
          <p:cNvSpPr>
            <a:spLocks noGrp="1"/>
          </p:cNvSpPr>
          <p:nvPr>
            <p:ph type="sldNum" sz="quarter" idx="5"/>
          </p:nvPr>
        </p:nvSpPr>
        <p:spPr/>
        <p:txBody>
          <a:bodyPr/>
          <a:lstStyle/>
          <a:p>
            <a:fld id="{22289C57-55D7-40A4-A101-E74FAC7A092B}" type="slidenum">
              <a:rPr lang="en-US" smtClean="0"/>
              <a:t>22</a:t>
            </a:fld>
            <a:endParaRPr lang="en-US" dirty="0"/>
          </a:p>
        </p:txBody>
      </p:sp>
    </p:spTree>
    <p:extLst>
      <p:ext uri="{BB962C8B-B14F-4D97-AF65-F5344CB8AC3E}">
        <p14:creationId xmlns:p14="http://schemas.microsoft.com/office/powerpoint/2010/main" val="574122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757F1-9DE4-11DC-0761-BE28D1ACC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C88A6-9C96-662B-C9D3-70D43C109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77B000-EABF-8C22-AC5E-5815BF07C8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DB93CA-5321-ED12-23D2-D4A6FBBF64DB}"/>
              </a:ext>
            </a:extLst>
          </p:cNvPr>
          <p:cNvSpPr>
            <a:spLocks noGrp="1"/>
          </p:cNvSpPr>
          <p:nvPr>
            <p:ph type="sldNum" sz="quarter" idx="5"/>
          </p:nvPr>
        </p:nvSpPr>
        <p:spPr/>
        <p:txBody>
          <a:bodyPr/>
          <a:lstStyle/>
          <a:p>
            <a:fld id="{22289C57-55D7-40A4-A101-E74FAC7A092B}" type="slidenum">
              <a:rPr lang="en-US" smtClean="0"/>
              <a:t>23</a:t>
            </a:fld>
            <a:endParaRPr lang="en-US" dirty="0"/>
          </a:p>
        </p:txBody>
      </p:sp>
    </p:spTree>
    <p:extLst>
      <p:ext uri="{BB962C8B-B14F-4D97-AF65-F5344CB8AC3E}">
        <p14:creationId xmlns:p14="http://schemas.microsoft.com/office/powerpoint/2010/main" val="327484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2C806-5DB0-BFEA-FAE9-B1B614A29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1F193-B66B-7B98-A8E1-A822DB9A62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9471A-380E-0AA9-4916-8C37233F6C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9234EB-7402-352E-361D-BD2338447BC0}"/>
              </a:ext>
            </a:extLst>
          </p:cNvPr>
          <p:cNvSpPr>
            <a:spLocks noGrp="1"/>
          </p:cNvSpPr>
          <p:nvPr>
            <p:ph type="sldNum" sz="quarter" idx="5"/>
          </p:nvPr>
        </p:nvSpPr>
        <p:spPr/>
        <p:txBody>
          <a:bodyPr/>
          <a:lstStyle/>
          <a:p>
            <a:fld id="{22289C57-55D7-40A4-A101-E74FAC7A092B}" type="slidenum">
              <a:rPr lang="en-US" smtClean="0"/>
              <a:t>24</a:t>
            </a:fld>
            <a:endParaRPr lang="en-US" dirty="0"/>
          </a:p>
        </p:txBody>
      </p:sp>
    </p:spTree>
    <p:extLst>
      <p:ext uri="{BB962C8B-B14F-4D97-AF65-F5344CB8AC3E}">
        <p14:creationId xmlns:p14="http://schemas.microsoft.com/office/powerpoint/2010/main" val="248486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C1941-8C07-A042-E229-70DDCC88D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25BA8F-A008-259A-382E-4F6C1FAF07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3BE8D-EE19-F593-BDD6-04140AA2BC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F513AB-35E3-8170-5882-4B980E5158EB}"/>
              </a:ext>
            </a:extLst>
          </p:cNvPr>
          <p:cNvSpPr>
            <a:spLocks noGrp="1"/>
          </p:cNvSpPr>
          <p:nvPr>
            <p:ph type="sldNum" sz="quarter" idx="5"/>
          </p:nvPr>
        </p:nvSpPr>
        <p:spPr/>
        <p:txBody>
          <a:bodyPr/>
          <a:lstStyle/>
          <a:p>
            <a:fld id="{22289C57-55D7-40A4-A101-E74FAC7A092B}" type="slidenum">
              <a:rPr lang="en-US" smtClean="0"/>
              <a:t>25</a:t>
            </a:fld>
            <a:endParaRPr lang="en-US" dirty="0"/>
          </a:p>
        </p:txBody>
      </p:sp>
    </p:spTree>
    <p:extLst>
      <p:ext uri="{BB962C8B-B14F-4D97-AF65-F5344CB8AC3E}">
        <p14:creationId xmlns:p14="http://schemas.microsoft.com/office/powerpoint/2010/main" val="4231697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7159B-771C-2542-A16D-9717A0091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FD090-6F63-9719-ED55-2476D3454A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55BBC8-15E6-B922-FF58-828F6687BD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41C89A-CF90-7EC5-4A32-3D3E40ACD41F}"/>
              </a:ext>
            </a:extLst>
          </p:cNvPr>
          <p:cNvSpPr>
            <a:spLocks noGrp="1"/>
          </p:cNvSpPr>
          <p:nvPr>
            <p:ph type="sldNum" sz="quarter" idx="5"/>
          </p:nvPr>
        </p:nvSpPr>
        <p:spPr/>
        <p:txBody>
          <a:bodyPr/>
          <a:lstStyle/>
          <a:p>
            <a:fld id="{22289C57-55D7-40A4-A101-E74FAC7A092B}" type="slidenum">
              <a:rPr lang="en-US" smtClean="0"/>
              <a:t>26</a:t>
            </a:fld>
            <a:endParaRPr lang="en-US" dirty="0"/>
          </a:p>
        </p:txBody>
      </p:sp>
    </p:spTree>
    <p:extLst>
      <p:ext uri="{BB962C8B-B14F-4D97-AF65-F5344CB8AC3E}">
        <p14:creationId xmlns:p14="http://schemas.microsoft.com/office/powerpoint/2010/main" val="2079342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2C32A-03F8-D652-1C7C-408A23CC73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47592-8344-FAD3-5912-9B7FFE6DC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8F451-44D3-7DDE-BFF0-964AAE8818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3A1587-2F6B-9716-E3A1-3DBC7C7B1599}"/>
              </a:ext>
            </a:extLst>
          </p:cNvPr>
          <p:cNvSpPr>
            <a:spLocks noGrp="1"/>
          </p:cNvSpPr>
          <p:nvPr>
            <p:ph type="sldNum" sz="quarter" idx="5"/>
          </p:nvPr>
        </p:nvSpPr>
        <p:spPr/>
        <p:txBody>
          <a:bodyPr/>
          <a:lstStyle/>
          <a:p>
            <a:fld id="{22289C57-55D7-40A4-A101-E74FAC7A092B}" type="slidenum">
              <a:rPr lang="en-US" smtClean="0"/>
              <a:t>27</a:t>
            </a:fld>
            <a:endParaRPr lang="en-US" dirty="0"/>
          </a:p>
        </p:txBody>
      </p:sp>
    </p:spTree>
    <p:extLst>
      <p:ext uri="{BB962C8B-B14F-4D97-AF65-F5344CB8AC3E}">
        <p14:creationId xmlns:p14="http://schemas.microsoft.com/office/powerpoint/2010/main" val="2891774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8EEDB-E8D7-AB80-601C-B1C9399778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350E35-B9D4-EBA3-66A6-4A4B2BB0B6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FF5270-48DC-A2A0-FEDA-D81280711C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03FD48-DA47-800E-696F-F0B32A8F5A6F}"/>
              </a:ext>
            </a:extLst>
          </p:cNvPr>
          <p:cNvSpPr>
            <a:spLocks noGrp="1"/>
          </p:cNvSpPr>
          <p:nvPr>
            <p:ph type="sldNum" sz="quarter" idx="5"/>
          </p:nvPr>
        </p:nvSpPr>
        <p:spPr/>
        <p:txBody>
          <a:bodyPr/>
          <a:lstStyle/>
          <a:p>
            <a:fld id="{22289C57-55D7-40A4-A101-E74FAC7A092B}" type="slidenum">
              <a:rPr lang="en-US" smtClean="0"/>
              <a:t>28</a:t>
            </a:fld>
            <a:endParaRPr lang="en-US" dirty="0"/>
          </a:p>
        </p:txBody>
      </p:sp>
    </p:spTree>
    <p:extLst>
      <p:ext uri="{BB962C8B-B14F-4D97-AF65-F5344CB8AC3E}">
        <p14:creationId xmlns:p14="http://schemas.microsoft.com/office/powerpoint/2010/main" val="2702991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53C42-92D3-132E-1DB6-38EF35A8C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B62B51-B966-835E-4722-414ABA0ABC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BFF68-05DB-326A-A288-F2B7F96BC8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36F472-82C3-C238-38F4-02FC3C7A3B37}"/>
              </a:ext>
            </a:extLst>
          </p:cNvPr>
          <p:cNvSpPr>
            <a:spLocks noGrp="1"/>
          </p:cNvSpPr>
          <p:nvPr>
            <p:ph type="sldNum" sz="quarter" idx="5"/>
          </p:nvPr>
        </p:nvSpPr>
        <p:spPr/>
        <p:txBody>
          <a:bodyPr/>
          <a:lstStyle/>
          <a:p>
            <a:fld id="{22289C57-55D7-40A4-A101-E74FAC7A092B}" type="slidenum">
              <a:rPr lang="en-US" smtClean="0"/>
              <a:t>29</a:t>
            </a:fld>
            <a:endParaRPr lang="en-US" dirty="0"/>
          </a:p>
        </p:txBody>
      </p:sp>
    </p:spTree>
    <p:extLst>
      <p:ext uri="{BB962C8B-B14F-4D97-AF65-F5344CB8AC3E}">
        <p14:creationId xmlns:p14="http://schemas.microsoft.com/office/powerpoint/2010/main" val="115633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78938-66ED-BD02-6EF7-0479499096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F0D69-1E11-E205-6754-8ECF8EDCEB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5060DB-098C-B8BF-317F-BC1DAED546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380D89-3A55-967D-1C90-7BD5BD3F3AE5}"/>
              </a:ext>
            </a:extLst>
          </p:cNvPr>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1453899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966AC-A8BD-E747-C80D-391671C7D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587D5-CE9D-7E66-F501-EACA6FDC64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F9227-1943-F4D2-956A-9F506468E5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F0EED6-9552-99A4-C194-AE5A0CB9D57E}"/>
              </a:ext>
            </a:extLst>
          </p:cNvPr>
          <p:cNvSpPr>
            <a:spLocks noGrp="1"/>
          </p:cNvSpPr>
          <p:nvPr>
            <p:ph type="sldNum" sz="quarter" idx="5"/>
          </p:nvPr>
        </p:nvSpPr>
        <p:spPr/>
        <p:txBody>
          <a:bodyPr/>
          <a:lstStyle/>
          <a:p>
            <a:fld id="{22289C57-55D7-40A4-A101-E74FAC7A092B}" type="slidenum">
              <a:rPr lang="en-US" smtClean="0"/>
              <a:t>30</a:t>
            </a:fld>
            <a:endParaRPr lang="en-US" dirty="0"/>
          </a:p>
        </p:txBody>
      </p:sp>
    </p:spTree>
    <p:extLst>
      <p:ext uri="{BB962C8B-B14F-4D97-AF65-F5344CB8AC3E}">
        <p14:creationId xmlns:p14="http://schemas.microsoft.com/office/powerpoint/2010/main" val="952222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55C55-AF0E-0F4D-5B36-8463A288BA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4E67C-B69F-A4C4-C0EC-30F98A1AC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58307-75FB-7F03-0ECC-5F1035A94E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18D616-F299-2951-10BE-E21B5EE091B7}"/>
              </a:ext>
            </a:extLst>
          </p:cNvPr>
          <p:cNvSpPr>
            <a:spLocks noGrp="1"/>
          </p:cNvSpPr>
          <p:nvPr>
            <p:ph type="sldNum" sz="quarter" idx="5"/>
          </p:nvPr>
        </p:nvSpPr>
        <p:spPr/>
        <p:txBody>
          <a:bodyPr/>
          <a:lstStyle/>
          <a:p>
            <a:fld id="{22289C57-55D7-40A4-A101-E74FAC7A092B}" type="slidenum">
              <a:rPr lang="en-US" smtClean="0"/>
              <a:t>31</a:t>
            </a:fld>
            <a:endParaRPr lang="en-US" dirty="0"/>
          </a:p>
        </p:txBody>
      </p:sp>
    </p:spTree>
    <p:extLst>
      <p:ext uri="{BB962C8B-B14F-4D97-AF65-F5344CB8AC3E}">
        <p14:creationId xmlns:p14="http://schemas.microsoft.com/office/powerpoint/2010/main" val="513453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EA804-D39A-1A34-C211-F53974A66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AA90C-8B6D-6AE3-A3B6-A42D2E078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7682DA-76C6-BB78-89F8-96E857D0B8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E8B3AA-2F2E-5147-7B19-4952AA6EA817}"/>
              </a:ext>
            </a:extLst>
          </p:cNvPr>
          <p:cNvSpPr>
            <a:spLocks noGrp="1"/>
          </p:cNvSpPr>
          <p:nvPr>
            <p:ph type="sldNum" sz="quarter" idx="5"/>
          </p:nvPr>
        </p:nvSpPr>
        <p:spPr/>
        <p:txBody>
          <a:bodyPr/>
          <a:lstStyle/>
          <a:p>
            <a:fld id="{22289C57-55D7-40A4-A101-E74FAC7A092B}" type="slidenum">
              <a:rPr lang="en-US" smtClean="0"/>
              <a:t>32</a:t>
            </a:fld>
            <a:endParaRPr lang="en-US" dirty="0"/>
          </a:p>
        </p:txBody>
      </p:sp>
    </p:spTree>
    <p:extLst>
      <p:ext uri="{BB962C8B-B14F-4D97-AF65-F5344CB8AC3E}">
        <p14:creationId xmlns:p14="http://schemas.microsoft.com/office/powerpoint/2010/main" val="3115223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A73F-A92F-2C66-2AE7-27CAF8066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A60C6E-1AF5-6E58-4694-8CDE8FECA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4B786-EF40-7D69-2B20-69063ECB02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532F73-F5CE-6268-E65F-EB834A16E69D}"/>
              </a:ext>
            </a:extLst>
          </p:cNvPr>
          <p:cNvSpPr>
            <a:spLocks noGrp="1"/>
          </p:cNvSpPr>
          <p:nvPr>
            <p:ph type="sldNum" sz="quarter" idx="5"/>
          </p:nvPr>
        </p:nvSpPr>
        <p:spPr/>
        <p:txBody>
          <a:bodyPr/>
          <a:lstStyle/>
          <a:p>
            <a:fld id="{22289C57-55D7-40A4-A101-E74FAC7A092B}" type="slidenum">
              <a:rPr lang="en-US" smtClean="0"/>
              <a:t>33</a:t>
            </a:fld>
            <a:endParaRPr lang="en-US" dirty="0"/>
          </a:p>
        </p:txBody>
      </p:sp>
    </p:spTree>
    <p:extLst>
      <p:ext uri="{BB962C8B-B14F-4D97-AF65-F5344CB8AC3E}">
        <p14:creationId xmlns:p14="http://schemas.microsoft.com/office/powerpoint/2010/main" val="3665139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E2D3A-6F09-B038-5A4B-73A3636FB6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712D4-C0D6-2900-63A2-66D754C1C9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82C5D-7E1A-F2EA-F952-6429BC8EDF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FF02C5-7EEF-2655-978A-45E81E765047}"/>
              </a:ext>
            </a:extLst>
          </p:cNvPr>
          <p:cNvSpPr>
            <a:spLocks noGrp="1"/>
          </p:cNvSpPr>
          <p:nvPr>
            <p:ph type="sldNum" sz="quarter" idx="5"/>
          </p:nvPr>
        </p:nvSpPr>
        <p:spPr/>
        <p:txBody>
          <a:bodyPr/>
          <a:lstStyle/>
          <a:p>
            <a:fld id="{22289C57-55D7-40A4-A101-E74FAC7A092B}" type="slidenum">
              <a:rPr lang="en-US" smtClean="0"/>
              <a:t>34</a:t>
            </a:fld>
            <a:endParaRPr lang="en-US" dirty="0"/>
          </a:p>
        </p:txBody>
      </p:sp>
    </p:spTree>
    <p:extLst>
      <p:ext uri="{BB962C8B-B14F-4D97-AF65-F5344CB8AC3E}">
        <p14:creationId xmlns:p14="http://schemas.microsoft.com/office/powerpoint/2010/main" val="1723242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65AA-F556-79A8-E1F9-9180CD943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24138-10E8-772C-DFCF-D07E4891F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37B9D-792B-A79C-D339-29A3274636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8DF82F-1A2A-FBDF-5E29-3EAFAFE6EF0C}"/>
              </a:ext>
            </a:extLst>
          </p:cNvPr>
          <p:cNvSpPr>
            <a:spLocks noGrp="1"/>
          </p:cNvSpPr>
          <p:nvPr>
            <p:ph type="sldNum" sz="quarter" idx="5"/>
          </p:nvPr>
        </p:nvSpPr>
        <p:spPr/>
        <p:txBody>
          <a:bodyPr/>
          <a:lstStyle/>
          <a:p>
            <a:fld id="{22289C57-55D7-40A4-A101-E74FAC7A092B}" type="slidenum">
              <a:rPr lang="en-US" smtClean="0"/>
              <a:t>35</a:t>
            </a:fld>
            <a:endParaRPr lang="en-US" dirty="0"/>
          </a:p>
        </p:txBody>
      </p:sp>
    </p:spTree>
    <p:extLst>
      <p:ext uri="{BB962C8B-B14F-4D97-AF65-F5344CB8AC3E}">
        <p14:creationId xmlns:p14="http://schemas.microsoft.com/office/powerpoint/2010/main" val="320298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3D6DF-A90F-DF2A-E271-8333E805EF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72AE7-9B3A-7CEE-76A6-41583FA45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882769-EF74-1419-4508-B9D6B945CF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2E2256-88E8-E125-700A-A6442E21F97F}"/>
              </a:ext>
            </a:extLst>
          </p:cNvPr>
          <p:cNvSpPr>
            <a:spLocks noGrp="1"/>
          </p:cNvSpPr>
          <p:nvPr>
            <p:ph type="sldNum" sz="quarter" idx="5"/>
          </p:nvPr>
        </p:nvSpPr>
        <p:spPr/>
        <p:txBody>
          <a:bodyPr/>
          <a:lstStyle/>
          <a:p>
            <a:fld id="{22289C57-55D7-40A4-A101-E74FAC7A092B}" type="slidenum">
              <a:rPr lang="en-US" smtClean="0"/>
              <a:t>36</a:t>
            </a:fld>
            <a:endParaRPr lang="en-US" dirty="0"/>
          </a:p>
        </p:txBody>
      </p:sp>
    </p:spTree>
    <p:extLst>
      <p:ext uri="{BB962C8B-B14F-4D97-AF65-F5344CB8AC3E}">
        <p14:creationId xmlns:p14="http://schemas.microsoft.com/office/powerpoint/2010/main" val="192996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EFB0D-819B-6A18-09E9-379698098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EA328-81BC-9DC2-3A96-14BAFE9E22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C98F2-948F-3617-0F88-B7238BCA60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545C48-9C81-100E-5364-EA2BF965B45A}"/>
              </a:ext>
            </a:extLst>
          </p:cNvPr>
          <p:cNvSpPr>
            <a:spLocks noGrp="1"/>
          </p:cNvSpPr>
          <p:nvPr>
            <p:ph type="sldNum" sz="quarter" idx="5"/>
          </p:nvPr>
        </p:nvSpPr>
        <p:spPr/>
        <p:txBody>
          <a:bodyPr/>
          <a:lstStyle/>
          <a:p>
            <a:fld id="{22289C57-55D7-40A4-A101-E74FAC7A092B}" type="slidenum">
              <a:rPr lang="en-US" smtClean="0"/>
              <a:t>37</a:t>
            </a:fld>
            <a:endParaRPr lang="en-US" dirty="0"/>
          </a:p>
        </p:txBody>
      </p:sp>
    </p:spTree>
    <p:extLst>
      <p:ext uri="{BB962C8B-B14F-4D97-AF65-F5344CB8AC3E}">
        <p14:creationId xmlns:p14="http://schemas.microsoft.com/office/powerpoint/2010/main" val="590330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5E206-7488-8DCA-F886-F82D064C4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431468-601F-0CB9-14FD-C2C8C5B5E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67D31-4F9C-665E-D165-16FADD2F4E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456F79-92F5-392A-8AEF-0AA9C0928731}"/>
              </a:ext>
            </a:extLst>
          </p:cNvPr>
          <p:cNvSpPr>
            <a:spLocks noGrp="1"/>
          </p:cNvSpPr>
          <p:nvPr>
            <p:ph type="sldNum" sz="quarter" idx="5"/>
          </p:nvPr>
        </p:nvSpPr>
        <p:spPr/>
        <p:txBody>
          <a:bodyPr/>
          <a:lstStyle/>
          <a:p>
            <a:fld id="{22289C57-55D7-40A4-A101-E74FAC7A092B}" type="slidenum">
              <a:rPr lang="en-US" smtClean="0"/>
              <a:t>38</a:t>
            </a:fld>
            <a:endParaRPr lang="en-US" dirty="0"/>
          </a:p>
        </p:txBody>
      </p:sp>
    </p:spTree>
    <p:extLst>
      <p:ext uri="{BB962C8B-B14F-4D97-AF65-F5344CB8AC3E}">
        <p14:creationId xmlns:p14="http://schemas.microsoft.com/office/powerpoint/2010/main" val="3820817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12EB3-AA37-9436-7527-12AFD1766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B69E5-F865-109F-5BD3-583E64310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C76874-EFD6-46BB-D231-9B27C4E120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DCCCBA-4C12-00E5-891D-A91551C38D4C}"/>
              </a:ext>
            </a:extLst>
          </p:cNvPr>
          <p:cNvSpPr>
            <a:spLocks noGrp="1"/>
          </p:cNvSpPr>
          <p:nvPr>
            <p:ph type="sldNum" sz="quarter" idx="5"/>
          </p:nvPr>
        </p:nvSpPr>
        <p:spPr/>
        <p:txBody>
          <a:bodyPr/>
          <a:lstStyle/>
          <a:p>
            <a:fld id="{22289C57-55D7-40A4-A101-E74FAC7A092B}" type="slidenum">
              <a:rPr lang="en-US" smtClean="0"/>
              <a:t>39</a:t>
            </a:fld>
            <a:endParaRPr lang="en-US" dirty="0"/>
          </a:p>
        </p:txBody>
      </p:sp>
    </p:spTree>
    <p:extLst>
      <p:ext uri="{BB962C8B-B14F-4D97-AF65-F5344CB8AC3E}">
        <p14:creationId xmlns:p14="http://schemas.microsoft.com/office/powerpoint/2010/main" val="807574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FF976-0AFF-1332-5B12-9B030FA3E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398A2-9604-B777-3817-8B1A3A4758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A47CE-F9BC-E46B-4393-774D2E0400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241BF1-3FB0-F02B-77E5-2E1D2969D98F}"/>
              </a:ext>
            </a:extLst>
          </p:cNvPr>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27547345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F2E60-82D8-AF35-0FBE-F68C1EF14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EACD8-85A3-B346-6011-B704BD53B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4C6B7-A1E1-C6CD-54EC-99FAF9A636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DDC8B1-AB11-FD5A-0C0F-02E5966F2F11}"/>
              </a:ext>
            </a:extLst>
          </p:cNvPr>
          <p:cNvSpPr>
            <a:spLocks noGrp="1"/>
          </p:cNvSpPr>
          <p:nvPr>
            <p:ph type="sldNum" sz="quarter" idx="5"/>
          </p:nvPr>
        </p:nvSpPr>
        <p:spPr/>
        <p:txBody>
          <a:bodyPr/>
          <a:lstStyle/>
          <a:p>
            <a:fld id="{22289C57-55D7-40A4-A101-E74FAC7A092B}" type="slidenum">
              <a:rPr lang="en-US" smtClean="0"/>
              <a:t>40</a:t>
            </a:fld>
            <a:endParaRPr lang="en-US" dirty="0"/>
          </a:p>
        </p:txBody>
      </p:sp>
    </p:spTree>
    <p:extLst>
      <p:ext uri="{BB962C8B-B14F-4D97-AF65-F5344CB8AC3E}">
        <p14:creationId xmlns:p14="http://schemas.microsoft.com/office/powerpoint/2010/main" val="4135152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37779-7978-8875-0D05-68BBC89524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8A617-6F8C-A541-34EF-8510517C80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2F4B6-A92A-4DE3-3770-ACEED82DE6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BEFFE7-F9D0-84DE-9EB5-3E4BACD63B27}"/>
              </a:ext>
            </a:extLst>
          </p:cNvPr>
          <p:cNvSpPr>
            <a:spLocks noGrp="1"/>
          </p:cNvSpPr>
          <p:nvPr>
            <p:ph type="sldNum" sz="quarter" idx="5"/>
          </p:nvPr>
        </p:nvSpPr>
        <p:spPr/>
        <p:txBody>
          <a:bodyPr/>
          <a:lstStyle/>
          <a:p>
            <a:fld id="{22289C57-55D7-40A4-A101-E74FAC7A092B}" type="slidenum">
              <a:rPr lang="en-US" smtClean="0"/>
              <a:t>41</a:t>
            </a:fld>
            <a:endParaRPr lang="en-US" dirty="0"/>
          </a:p>
        </p:txBody>
      </p:sp>
    </p:spTree>
    <p:extLst>
      <p:ext uri="{BB962C8B-B14F-4D97-AF65-F5344CB8AC3E}">
        <p14:creationId xmlns:p14="http://schemas.microsoft.com/office/powerpoint/2010/main" val="2929389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1CFA9-0967-FF40-7A8F-64DC518F2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D00A5-F6BB-96F1-3A6D-DF35D058AD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29FD8-DAFC-B93E-1D93-BBC7FB1F2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3DB5FF-470A-929C-C7EA-075D70479565}"/>
              </a:ext>
            </a:extLst>
          </p:cNvPr>
          <p:cNvSpPr>
            <a:spLocks noGrp="1"/>
          </p:cNvSpPr>
          <p:nvPr>
            <p:ph type="sldNum" sz="quarter" idx="5"/>
          </p:nvPr>
        </p:nvSpPr>
        <p:spPr/>
        <p:txBody>
          <a:bodyPr/>
          <a:lstStyle/>
          <a:p>
            <a:fld id="{22289C57-55D7-40A4-A101-E74FAC7A092B}" type="slidenum">
              <a:rPr lang="en-US" smtClean="0"/>
              <a:t>42</a:t>
            </a:fld>
            <a:endParaRPr lang="en-US" dirty="0"/>
          </a:p>
        </p:txBody>
      </p:sp>
    </p:spTree>
    <p:extLst>
      <p:ext uri="{BB962C8B-B14F-4D97-AF65-F5344CB8AC3E}">
        <p14:creationId xmlns:p14="http://schemas.microsoft.com/office/powerpoint/2010/main" val="1352356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68141-7477-F553-E0D6-D147D3CFD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4B24F-9D9F-7EF0-BF53-E1163FF96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51FAE-7BDE-DA35-680A-1AF6FED293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311EA5-4161-C650-7BB4-81553D761631}"/>
              </a:ext>
            </a:extLst>
          </p:cNvPr>
          <p:cNvSpPr>
            <a:spLocks noGrp="1"/>
          </p:cNvSpPr>
          <p:nvPr>
            <p:ph type="sldNum" sz="quarter" idx="5"/>
          </p:nvPr>
        </p:nvSpPr>
        <p:spPr/>
        <p:txBody>
          <a:bodyPr/>
          <a:lstStyle/>
          <a:p>
            <a:fld id="{22289C57-55D7-40A4-A101-E74FAC7A092B}" type="slidenum">
              <a:rPr lang="en-US" smtClean="0"/>
              <a:t>43</a:t>
            </a:fld>
            <a:endParaRPr lang="en-US" dirty="0"/>
          </a:p>
        </p:txBody>
      </p:sp>
    </p:spTree>
    <p:extLst>
      <p:ext uri="{BB962C8B-B14F-4D97-AF65-F5344CB8AC3E}">
        <p14:creationId xmlns:p14="http://schemas.microsoft.com/office/powerpoint/2010/main" val="2639477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557AE-2DF0-9E1B-1AE9-EB9259B21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24F38-B225-1482-FDE0-04902B435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AEF69F-AE2F-8ACB-1DC1-B8F60B3EA1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09DBA1-85A6-DB4F-B63C-E013F774ABA1}"/>
              </a:ext>
            </a:extLst>
          </p:cNvPr>
          <p:cNvSpPr>
            <a:spLocks noGrp="1"/>
          </p:cNvSpPr>
          <p:nvPr>
            <p:ph type="sldNum" sz="quarter" idx="5"/>
          </p:nvPr>
        </p:nvSpPr>
        <p:spPr/>
        <p:txBody>
          <a:bodyPr/>
          <a:lstStyle/>
          <a:p>
            <a:fld id="{22289C57-55D7-40A4-A101-E74FAC7A092B}" type="slidenum">
              <a:rPr lang="en-US" smtClean="0"/>
              <a:t>44</a:t>
            </a:fld>
            <a:endParaRPr lang="en-US" dirty="0"/>
          </a:p>
        </p:txBody>
      </p:sp>
    </p:spTree>
    <p:extLst>
      <p:ext uri="{BB962C8B-B14F-4D97-AF65-F5344CB8AC3E}">
        <p14:creationId xmlns:p14="http://schemas.microsoft.com/office/powerpoint/2010/main" val="3356329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73DEC-6176-8BE3-D69E-221D42CB8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05AAB9-BEDA-E239-B174-A72A6A7D8F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E0D5E-08F3-BD0B-986F-17EDD61D87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33850B-444A-B25B-BAF4-B46B4E27B907}"/>
              </a:ext>
            </a:extLst>
          </p:cNvPr>
          <p:cNvSpPr>
            <a:spLocks noGrp="1"/>
          </p:cNvSpPr>
          <p:nvPr>
            <p:ph type="sldNum" sz="quarter" idx="5"/>
          </p:nvPr>
        </p:nvSpPr>
        <p:spPr/>
        <p:txBody>
          <a:bodyPr/>
          <a:lstStyle/>
          <a:p>
            <a:fld id="{22289C57-55D7-40A4-A101-E74FAC7A092B}" type="slidenum">
              <a:rPr lang="en-US" smtClean="0"/>
              <a:t>45</a:t>
            </a:fld>
            <a:endParaRPr lang="en-US" dirty="0"/>
          </a:p>
        </p:txBody>
      </p:sp>
    </p:spTree>
    <p:extLst>
      <p:ext uri="{BB962C8B-B14F-4D97-AF65-F5344CB8AC3E}">
        <p14:creationId xmlns:p14="http://schemas.microsoft.com/office/powerpoint/2010/main" val="32316848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65299-7247-8C8B-7CBC-B82440F56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58BBD3-42DB-800A-AD55-5BDAA018DF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2F6E0-DE63-9EC2-47B1-AD241893D2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6A1024-8D62-307C-1C72-E23CB74D3111}"/>
              </a:ext>
            </a:extLst>
          </p:cNvPr>
          <p:cNvSpPr>
            <a:spLocks noGrp="1"/>
          </p:cNvSpPr>
          <p:nvPr>
            <p:ph type="sldNum" sz="quarter" idx="5"/>
          </p:nvPr>
        </p:nvSpPr>
        <p:spPr/>
        <p:txBody>
          <a:bodyPr/>
          <a:lstStyle/>
          <a:p>
            <a:fld id="{22289C57-55D7-40A4-A101-E74FAC7A092B}" type="slidenum">
              <a:rPr lang="en-US" smtClean="0"/>
              <a:t>46</a:t>
            </a:fld>
            <a:endParaRPr lang="en-US" dirty="0"/>
          </a:p>
        </p:txBody>
      </p:sp>
    </p:spTree>
    <p:extLst>
      <p:ext uri="{BB962C8B-B14F-4D97-AF65-F5344CB8AC3E}">
        <p14:creationId xmlns:p14="http://schemas.microsoft.com/office/powerpoint/2010/main" val="23609965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25FAE-BC5B-DDA5-603B-F0BF7890FC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CEEA5-BCF8-D06F-D45E-1E9B6C255C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ABAA5-92CB-2DB9-E2A5-EF7776505C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2EA716-46A0-B4A4-663B-181EDD7B9529}"/>
              </a:ext>
            </a:extLst>
          </p:cNvPr>
          <p:cNvSpPr>
            <a:spLocks noGrp="1"/>
          </p:cNvSpPr>
          <p:nvPr>
            <p:ph type="sldNum" sz="quarter" idx="5"/>
          </p:nvPr>
        </p:nvSpPr>
        <p:spPr/>
        <p:txBody>
          <a:bodyPr/>
          <a:lstStyle/>
          <a:p>
            <a:fld id="{22289C57-55D7-40A4-A101-E74FAC7A092B}" type="slidenum">
              <a:rPr lang="en-US" smtClean="0"/>
              <a:t>47</a:t>
            </a:fld>
            <a:endParaRPr lang="en-US" dirty="0"/>
          </a:p>
        </p:txBody>
      </p:sp>
    </p:spTree>
    <p:extLst>
      <p:ext uri="{BB962C8B-B14F-4D97-AF65-F5344CB8AC3E}">
        <p14:creationId xmlns:p14="http://schemas.microsoft.com/office/powerpoint/2010/main" val="15697346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02628-1B39-92DA-2884-8074A22CEC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BA5FB-5212-6FC3-7FD6-5E90877DEE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2F0C3-C8A6-0AD0-7189-3BE4391399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9D0AB5-0F53-F7F2-D95C-0B792F6EC455}"/>
              </a:ext>
            </a:extLst>
          </p:cNvPr>
          <p:cNvSpPr>
            <a:spLocks noGrp="1"/>
          </p:cNvSpPr>
          <p:nvPr>
            <p:ph type="sldNum" sz="quarter" idx="5"/>
          </p:nvPr>
        </p:nvSpPr>
        <p:spPr/>
        <p:txBody>
          <a:bodyPr/>
          <a:lstStyle/>
          <a:p>
            <a:fld id="{22289C57-55D7-40A4-A101-E74FAC7A092B}" type="slidenum">
              <a:rPr lang="en-US" smtClean="0"/>
              <a:t>48</a:t>
            </a:fld>
            <a:endParaRPr lang="en-US" dirty="0"/>
          </a:p>
        </p:txBody>
      </p:sp>
    </p:spTree>
    <p:extLst>
      <p:ext uri="{BB962C8B-B14F-4D97-AF65-F5344CB8AC3E}">
        <p14:creationId xmlns:p14="http://schemas.microsoft.com/office/powerpoint/2010/main" val="2021706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5855B-44E8-EB65-55AE-3A76AAE84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A9421-5323-F5B4-EE10-23E469498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CC680B-99D3-C65F-602D-6E4651F5BE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92EF3C-7B4E-B317-BAAB-7B0C6C2AE1EC}"/>
              </a:ext>
            </a:extLst>
          </p:cNvPr>
          <p:cNvSpPr>
            <a:spLocks noGrp="1"/>
          </p:cNvSpPr>
          <p:nvPr>
            <p:ph type="sldNum" sz="quarter" idx="5"/>
          </p:nvPr>
        </p:nvSpPr>
        <p:spPr/>
        <p:txBody>
          <a:bodyPr/>
          <a:lstStyle/>
          <a:p>
            <a:fld id="{22289C57-55D7-40A4-A101-E74FAC7A092B}" type="slidenum">
              <a:rPr lang="en-US" smtClean="0"/>
              <a:t>49</a:t>
            </a:fld>
            <a:endParaRPr lang="en-US" dirty="0"/>
          </a:p>
        </p:txBody>
      </p:sp>
    </p:spTree>
    <p:extLst>
      <p:ext uri="{BB962C8B-B14F-4D97-AF65-F5344CB8AC3E}">
        <p14:creationId xmlns:p14="http://schemas.microsoft.com/office/powerpoint/2010/main" val="4028026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BF69D-0387-275D-8E6E-CB33FC33FF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DBCAE-8F88-E9D7-FEB9-8A13EEFC9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3A776-4B2B-F313-2BB4-15A7C3F46A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76CA33-0302-29B4-FEEB-DB31BE2BE26A}"/>
              </a:ext>
            </a:extLst>
          </p:cNvPr>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12981303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755E2-5542-E80C-8A61-203211C78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7CBB1-82C2-ED23-2E72-BD83128BAC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4A0F55-8210-5244-0713-348B59FE39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583A59-916D-F638-1C42-CD7423B1A258}"/>
              </a:ext>
            </a:extLst>
          </p:cNvPr>
          <p:cNvSpPr>
            <a:spLocks noGrp="1"/>
          </p:cNvSpPr>
          <p:nvPr>
            <p:ph type="sldNum" sz="quarter" idx="5"/>
          </p:nvPr>
        </p:nvSpPr>
        <p:spPr/>
        <p:txBody>
          <a:bodyPr/>
          <a:lstStyle/>
          <a:p>
            <a:fld id="{22289C57-55D7-40A4-A101-E74FAC7A092B}" type="slidenum">
              <a:rPr lang="en-US" smtClean="0"/>
              <a:t>50</a:t>
            </a:fld>
            <a:endParaRPr lang="en-US" dirty="0"/>
          </a:p>
        </p:txBody>
      </p:sp>
    </p:spTree>
    <p:extLst>
      <p:ext uri="{BB962C8B-B14F-4D97-AF65-F5344CB8AC3E}">
        <p14:creationId xmlns:p14="http://schemas.microsoft.com/office/powerpoint/2010/main" val="11311090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17501-51DF-13D7-A002-ABC66F873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F27E0-5B33-49B8-6085-0F3EF734B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D6D96-2A75-74B3-D359-911C9B1651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2E074A-F0FC-223C-9FF0-6820C4E0462E}"/>
              </a:ext>
            </a:extLst>
          </p:cNvPr>
          <p:cNvSpPr>
            <a:spLocks noGrp="1"/>
          </p:cNvSpPr>
          <p:nvPr>
            <p:ph type="sldNum" sz="quarter" idx="5"/>
          </p:nvPr>
        </p:nvSpPr>
        <p:spPr/>
        <p:txBody>
          <a:bodyPr/>
          <a:lstStyle/>
          <a:p>
            <a:fld id="{22289C57-55D7-40A4-A101-E74FAC7A092B}" type="slidenum">
              <a:rPr lang="en-US" smtClean="0"/>
              <a:t>51</a:t>
            </a:fld>
            <a:endParaRPr lang="en-US" dirty="0"/>
          </a:p>
        </p:txBody>
      </p:sp>
    </p:spTree>
    <p:extLst>
      <p:ext uri="{BB962C8B-B14F-4D97-AF65-F5344CB8AC3E}">
        <p14:creationId xmlns:p14="http://schemas.microsoft.com/office/powerpoint/2010/main" val="8420381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0D066-D442-C96F-86D8-CD62D677F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36C65E-A804-C673-B035-1BB98A614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DDB76-22AC-36AF-AD6D-351AC73B28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53E140-AFAB-CC8B-C46B-DF438505528C}"/>
              </a:ext>
            </a:extLst>
          </p:cNvPr>
          <p:cNvSpPr>
            <a:spLocks noGrp="1"/>
          </p:cNvSpPr>
          <p:nvPr>
            <p:ph type="sldNum" sz="quarter" idx="5"/>
          </p:nvPr>
        </p:nvSpPr>
        <p:spPr/>
        <p:txBody>
          <a:bodyPr/>
          <a:lstStyle/>
          <a:p>
            <a:fld id="{22289C57-55D7-40A4-A101-E74FAC7A092B}" type="slidenum">
              <a:rPr lang="en-US" smtClean="0"/>
              <a:t>52</a:t>
            </a:fld>
            <a:endParaRPr lang="en-US" dirty="0"/>
          </a:p>
        </p:txBody>
      </p:sp>
    </p:spTree>
    <p:extLst>
      <p:ext uri="{BB962C8B-B14F-4D97-AF65-F5344CB8AC3E}">
        <p14:creationId xmlns:p14="http://schemas.microsoft.com/office/powerpoint/2010/main" val="37337883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25F25-AF9C-6483-B0FA-6A3F64610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A2E92-8934-2821-BE4F-3603F46E5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1E0970-CF72-1838-3DF8-79F385E2D7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5A086D-5ABC-6CA9-694D-2BD01019BDC7}"/>
              </a:ext>
            </a:extLst>
          </p:cNvPr>
          <p:cNvSpPr>
            <a:spLocks noGrp="1"/>
          </p:cNvSpPr>
          <p:nvPr>
            <p:ph type="sldNum" sz="quarter" idx="5"/>
          </p:nvPr>
        </p:nvSpPr>
        <p:spPr/>
        <p:txBody>
          <a:bodyPr/>
          <a:lstStyle/>
          <a:p>
            <a:fld id="{22289C57-55D7-40A4-A101-E74FAC7A092B}" type="slidenum">
              <a:rPr lang="en-US" smtClean="0"/>
              <a:t>53</a:t>
            </a:fld>
            <a:endParaRPr lang="en-US" dirty="0"/>
          </a:p>
        </p:txBody>
      </p:sp>
    </p:spTree>
    <p:extLst>
      <p:ext uri="{BB962C8B-B14F-4D97-AF65-F5344CB8AC3E}">
        <p14:creationId xmlns:p14="http://schemas.microsoft.com/office/powerpoint/2010/main" val="33826103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C469B-BBD6-3AA5-62F6-580911B5FD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43F0A-118E-EE2B-9E49-6CDD40F79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A3CA8-E654-55C0-A027-573DF9446D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D271C2-1971-2283-7F68-7A915489DDD3}"/>
              </a:ext>
            </a:extLst>
          </p:cNvPr>
          <p:cNvSpPr>
            <a:spLocks noGrp="1"/>
          </p:cNvSpPr>
          <p:nvPr>
            <p:ph type="sldNum" sz="quarter" idx="5"/>
          </p:nvPr>
        </p:nvSpPr>
        <p:spPr/>
        <p:txBody>
          <a:bodyPr/>
          <a:lstStyle/>
          <a:p>
            <a:fld id="{22289C57-55D7-40A4-A101-E74FAC7A092B}" type="slidenum">
              <a:rPr lang="en-US" smtClean="0"/>
              <a:t>54</a:t>
            </a:fld>
            <a:endParaRPr lang="en-US" dirty="0"/>
          </a:p>
        </p:txBody>
      </p:sp>
    </p:spTree>
    <p:extLst>
      <p:ext uri="{BB962C8B-B14F-4D97-AF65-F5344CB8AC3E}">
        <p14:creationId xmlns:p14="http://schemas.microsoft.com/office/powerpoint/2010/main" val="16359728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7986A-DFBA-644F-0D36-8552C8B58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A3E177-506F-5AFD-FB9C-4816EA7A6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6B8DB3-B118-BC65-3A0D-D60E3D6C29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728661-8239-4295-540B-3F5FF5C09FA5}"/>
              </a:ext>
            </a:extLst>
          </p:cNvPr>
          <p:cNvSpPr>
            <a:spLocks noGrp="1"/>
          </p:cNvSpPr>
          <p:nvPr>
            <p:ph type="sldNum" sz="quarter" idx="5"/>
          </p:nvPr>
        </p:nvSpPr>
        <p:spPr/>
        <p:txBody>
          <a:bodyPr/>
          <a:lstStyle/>
          <a:p>
            <a:fld id="{22289C57-55D7-40A4-A101-E74FAC7A092B}" type="slidenum">
              <a:rPr lang="en-US" smtClean="0"/>
              <a:t>55</a:t>
            </a:fld>
            <a:endParaRPr lang="en-US" dirty="0"/>
          </a:p>
        </p:txBody>
      </p:sp>
    </p:spTree>
    <p:extLst>
      <p:ext uri="{BB962C8B-B14F-4D97-AF65-F5344CB8AC3E}">
        <p14:creationId xmlns:p14="http://schemas.microsoft.com/office/powerpoint/2010/main" val="38809909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F650D-F5EE-9B2F-2C48-23730C74BD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0B9CF-E511-C367-B960-931C15233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196D12-7726-C61F-D683-46C99AEDA3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8A970F-7D69-AAFC-6A81-099552C84509}"/>
              </a:ext>
            </a:extLst>
          </p:cNvPr>
          <p:cNvSpPr>
            <a:spLocks noGrp="1"/>
          </p:cNvSpPr>
          <p:nvPr>
            <p:ph type="sldNum" sz="quarter" idx="5"/>
          </p:nvPr>
        </p:nvSpPr>
        <p:spPr/>
        <p:txBody>
          <a:bodyPr/>
          <a:lstStyle/>
          <a:p>
            <a:fld id="{22289C57-55D7-40A4-A101-E74FAC7A092B}" type="slidenum">
              <a:rPr lang="en-US" smtClean="0"/>
              <a:t>56</a:t>
            </a:fld>
            <a:endParaRPr lang="en-US" dirty="0"/>
          </a:p>
        </p:txBody>
      </p:sp>
    </p:spTree>
    <p:extLst>
      <p:ext uri="{BB962C8B-B14F-4D97-AF65-F5344CB8AC3E}">
        <p14:creationId xmlns:p14="http://schemas.microsoft.com/office/powerpoint/2010/main" val="28557471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B930D-A9D8-2346-EE66-9DF9E9C23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2517F-F68E-5672-B2A6-E5A3078BBB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2ECEDA-B804-CA6D-11E7-17838411BF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FB1A8B-3C18-91D9-D4C5-53A4140ADCC0}"/>
              </a:ext>
            </a:extLst>
          </p:cNvPr>
          <p:cNvSpPr>
            <a:spLocks noGrp="1"/>
          </p:cNvSpPr>
          <p:nvPr>
            <p:ph type="sldNum" sz="quarter" idx="5"/>
          </p:nvPr>
        </p:nvSpPr>
        <p:spPr/>
        <p:txBody>
          <a:bodyPr/>
          <a:lstStyle/>
          <a:p>
            <a:fld id="{22289C57-55D7-40A4-A101-E74FAC7A092B}" type="slidenum">
              <a:rPr lang="en-US" smtClean="0"/>
              <a:t>57</a:t>
            </a:fld>
            <a:endParaRPr lang="en-US" dirty="0"/>
          </a:p>
        </p:txBody>
      </p:sp>
    </p:spTree>
    <p:extLst>
      <p:ext uri="{BB962C8B-B14F-4D97-AF65-F5344CB8AC3E}">
        <p14:creationId xmlns:p14="http://schemas.microsoft.com/office/powerpoint/2010/main" val="8680884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6CD8-64C3-ED18-B51D-B43CE056EA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CEAAE7-6825-221A-59A1-6BA14690E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92CB74-2CD7-D81C-B35C-53E24A7021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9F2FAC-6119-3584-A718-4982665D948E}"/>
              </a:ext>
            </a:extLst>
          </p:cNvPr>
          <p:cNvSpPr>
            <a:spLocks noGrp="1"/>
          </p:cNvSpPr>
          <p:nvPr>
            <p:ph type="sldNum" sz="quarter" idx="5"/>
          </p:nvPr>
        </p:nvSpPr>
        <p:spPr/>
        <p:txBody>
          <a:bodyPr/>
          <a:lstStyle/>
          <a:p>
            <a:fld id="{22289C57-55D7-40A4-A101-E74FAC7A092B}" type="slidenum">
              <a:rPr lang="en-US" smtClean="0"/>
              <a:t>58</a:t>
            </a:fld>
            <a:endParaRPr lang="en-US" dirty="0"/>
          </a:p>
        </p:txBody>
      </p:sp>
    </p:spTree>
    <p:extLst>
      <p:ext uri="{BB962C8B-B14F-4D97-AF65-F5344CB8AC3E}">
        <p14:creationId xmlns:p14="http://schemas.microsoft.com/office/powerpoint/2010/main" val="15761970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44D82-C221-40D0-9913-BB893FEA4E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897E3-43F1-8956-7775-902387AA6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EEEEFA-0BA0-9FCA-644D-2BFFE6945C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E25F78-13FB-48A7-D216-B7550CF39CEE}"/>
              </a:ext>
            </a:extLst>
          </p:cNvPr>
          <p:cNvSpPr>
            <a:spLocks noGrp="1"/>
          </p:cNvSpPr>
          <p:nvPr>
            <p:ph type="sldNum" sz="quarter" idx="5"/>
          </p:nvPr>
        </p:nvSpPr>
        <p:spPr/>
        <p:txBody>
          <a:bodyPr/>
          <a:lstStyle/>
          <a:p>
            <a:fld id="{22289C57-55D7-40A4-A101-E74FAC7A092B}" type="slidenum">
              <a:rPr lang="en-US" smtClean="0"/>
              <a:t>59</a:t>
            </a:fld>
            <a:endParaRPr lang="en-US" dirty="0"/>
          </a:p>
        </p:txBody>
      </p:sp>
    </p:spTree>
    <p:extLst>
      <p:ext uri="{BB962C8B-B14F-4D97-AF65-F5344CB8AC3E}">
        <p14:creationId xmlns:p14="http://schemas.microsoft.com/office/powerpoint/2010/main" val="1614640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60</a:t>
            </a:fld>
            <a:endParaRPr lang="en-US" dirty="0"/>
          </a:p>
        </p:txBody>
      </p:sp>
    </p:spTree>
    <p:extLst>
      <p:ext uri="{BB962C8B-B14F-4D97-AF65-F5344CB8AC3E}">
        <p14:creationId xmlns:p14="http://schemas.microsoft.com/office/powerpoint/2010/main" val="702683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8D9E7-AA2A-6966-4C8D-64A786ADB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185A3-89E4-C0E2-5B2C-66D9B5DB9A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01E9F-8B9D-FF28-AF96-E593F208E6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56B551-990C-8535-E295-9F9D3F8EEC73}"/>
              </a:ext>
            </a:extLst>
          </p:cNvPr>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113516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E271A-65D6-9DAD-B92D-62228E5BE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1FCBC-0A54-9F9A-BF01-ADB42DCB05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01524B-E9F7-4B15-B539-9C81E8CA05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273BDB-904A-AFA1-7DCB-402A96881125}"/>
              </a:ext>
            </a:extLst>
          </p:cNvPr>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1638793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6995E-0D93-1F5D-D9BA-79E4ECFED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00ABC-931F-247F-F559-35DF9B5AD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14347F-1343-8DD8-9628-515E9DD91E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A48299-6F93-5431-ED38-0887B42FDFEE}"/>
              </a:ext>
            </a:extLst>
          </p:cNvPr>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725008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3329790"/>
            <a:ext cx="5565203" cy="3200400"/>
          </a:xfrm>
        </p:spPr>
        <p:txBody>
          <a:bodyPr anchor="ctr"/>
          <a:lstStyle/>
          <a:p>
            <a:r>
              <a:rPr lang="en-US" dirty="0"/>
              <a:t>End-Times Prophecies</a:t>
            </a:r>
            <a:br>
              <a:rPr lang="en-US" dirty="0"/>
            </a:br>
            <a:br>
              <a:rPr lang="en-US" dirty="0"/>
            </a:br>
            <a:r>
              <a:rPr lang="en-US" sz="2400" dirty="0"/>
              <a:t>John Messina</a:t>
            </a:r>
            <a:endParaRPr lang="en-US" dirty="0"/>
          </a:p>
        </p:txBody>
      </p:sp>
    </p:spTree>
    <p:extLst>
      <p:ext uri="{BB962C8B-B14F-4D97-AF65-F5344CB8AC3E}">
        <p14:creationId xmlns:p14="http://schemas.microsoft.com/office/powerpoint/2010/main" val="258605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6C189-D583-EC70-32F6-194A1C4C730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CB7905-0449-B84B-126C-1FD4B11A2FD0}"/>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10</a:t>
            </a:fld>
            <a:endParaRPr lang="en-US" dirty="0"/>
          </a:p>
        </p:txBody>
      </p:sp>
      <p:sp>
        <p:nvSpPr>
          <p:cNvPr id="2" name="Title 1">
            <a:extLst>
              <a:ext uri="{FF2B5EF4-FFF2-40B4-BE49-F238E27FC236}">
                <a16:creationId xmlns:a16="http://schemas.microsoft.com/office/drawing/2014/main" id="{F2B6B9FA-BA81-1C3E-7D39-74CB81E03F0B}"/>
              </a:ext>
            </a:extLst>
          </p:cNvPr>
          <p:cNvSpPr>
            <a:spLocks noGrp="1"/>
          </p:cNvSpPr>
          <p:nvPr>
            <p:ph type="title"/>
          </p:nvPr>
        </p:nvSpPr>
        <p:spPr>
          <a:xfrm>
            <a:off x="2933700" y="568961"/>
            <a:ext cx="8420100" cy="1780860"/>
          </a:xfrm>
        </p:spPr>
        <p:txBody>
          <a:bodyPr/>
          <a:lstStyle/>
          <a:p>
            <a:r>
              <a:rPr lang="en-US" b="1" dirty="0"/>
              <a:t>Jesus’ Olivette Discourse is the key</a:t>
            </a:r>
          </a:p>
        </p:txBody>
      </p:sp>
      <p:sp>
        <p:nvSpPr>
          <p:cNvPr id="3" name="Text Placeholder 2">
            <a:extLst>
              <a:ext uri="{FF2B5EF4-FFF2-40B4-BE49-F238E27FC236}">
                <a16:creationId xmlns:a16="http://schemas.microsoft.com/office/drawing/2014/main" id="{F1773E9D-C697-B1BC-0A7E-798D9B3433F3}"/>
              </a:ext>
            </a:extLst>
          </p:cNvPr>
          <p:cNvSpPr txBox="1">
            <a:spLocks/>
          </p:cNvSpPr>
          <p:nvPr/>
        </p:nvSpPr>
        <p:spPr>
          <a:xfrm>
            <a:off x="0" y="2349821"/>
            <a:ext cx="11661422" cy="17808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en-US" dirty="0">
                <a:solidFill>
                  <a:schemeClr val="bg1">
                    <a:lumMod val="65000"/>
                  </a:schemeClr>
                </a:solidFill>
              </a:rPr>
              <a:t>“Now learn this lesson from the fig tree: </a:t>
            </a:r>
            <a:r>
              <a:rPr lang="en-US" dirty="0">
                <a:solidFill>
                  <a:srgbClr val="FF0000"/>
                </a:solidFill>
              </a:rPr>
              <a:t>As soon as its twigs get tender and its leaves come out, you know that summer is near.  </a:t>
            </a:r>
            <a:r>
              <a:rPr lang="en-US" dirty="0">
                <a:solidFill>
                  <a:schemeClr val="bg1">
                    <a:lumMod val="65000"/>
                  </a:schemeClr>
                </a:solidFill>
              </a:rPr>
              <a:t>Even so, when you see all these things, you know that it is near, right at the door.  Truly I tell you, this generation will certainly not pass away until all these things have happened.  Heaven and earth will pass away, but my words will never pass away.”  </a:t>
            </a:r>
            <a:r>
              <a:rPr lang="en-US" dirty="0"/>
              <a:t>Matthew 24:32-35</a:t>
            </a:r>
          </a:p>
        </p:txBody>
      </p:sp>
      <p:sp>
        <p:nvSpPr>
          <p:cNvPr id="8" name="Text Placeholder 2">
            <a:extLst>
              <a:ext uri="{FF2B5EF4-FFF2-40B4-BE49-F238E27FC236}">
                <a16:creationId xmlns:a16="http://schemas.microsoft.com/office/drawing/2014/main" id="{C5478C9D-3158-C548-8E84-9734C1F6CEDA}"/>
              </a:ext>
            </a:extLst>
          </p:cNvPr>
          <p:cNvSpPr txBox="1">
            <a:spLocks/>
          </p:cNvSpPr>
          <p:nvPr/>
        </p:nvSpPr>
        <p:spPr>
          <a:xfrm>
            <a:off x="1711452" y="4474832"/>
            <a:ext cx="8769096" cy="21004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3600" dirty="0">
                <a:solidFill>
                  <a:srgbClr val="0070C0"/>
                </a:solidFill>
              </a:rPr>
              <a:t>Tender twigs, new leaves, and the coming of summer represents rebirth.</a:t>
            </a:r>
          </a:p>
        </p:txBody>
      </p:sp>
    </p:spTree>
    <p:extLst>
      <p:ext uri="{BB962C8B-B14F-4D97-AF65-F5344CB8AC3E}">
        <p14:creationId xmlns:p14="http://schemas.microsoft.com/office/powerpoint/2010/main" val="262306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E2334-5918-AE08-FA2A-637E34AF8F5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BED7C1-6DC0-E197-678B-46F98BB4AC5B}"/>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11</a:t>
            </a:fld>
            <a:endParaRPr lang="en-US" dirty="0"/>
          </a:p>
        </p:txBody>
      </p:sp>
      <p:sp>
        <p:nvSpPr>
          <p:cNvPr id="2" name="Title 1">
            <a:extLst>
              <a:ext uri="{FF2B5EF4-FFF2-40B4-BE49-F238E27FC236}">
                <a16:creationId xmlns:a16="http://schemas.microsoft.com/office/drawing/2014/main" id="{55CD826B-87AD-2765-5FC8-FD17214D699C}"/>
              </a:ext>
            </a:extLst>
          </p:cNvPr>
          <p:cNvSpPr>
            <a:spLocks noGrp="1"/>
          </p:cNvSpPr>
          <p:nvPr>
            <p:ph type="title"/>
          </p:nvPr>
        </p:nvSpPr>
        <p:spPr>
          <a:xfrm>
            <a:off x="2933700" y="568961"/>
            <a:ext cx="8420100" cy="1780860"/>
          </a:xfrm>
        </p:spPr>
        <p:txBody>
          <a:bodyPr/>
          <a:lstStyle/>
          <a:p>
            <a:r>
              <a:rPr lang="en-US" b="1" dirty="0"/>
              <a:t>Jesus’ Olivette Discourse is the key</a:t>
            </a:r>
          </a:p>
        </p:txBody>
      </p:sp>
      <p:sp>
        <p:nvSpPr>
          <p:cNvPr id="3" name="Text Placeholder 2">
            <a:extLst>
              <a:ext uri="{FF2B5EF4-FFF2-40B4-BE49-F238E27FC236}">
                <a16:creationId xmlns:a16="http://schemas.microsoft.com/office/drawing/2014/main" id="{0F62563F-EF56-C14F-23FD-D267A72DEE3B}"/>
              </a:ext>
            </a:extLst>
          </p:cNvPr>
          <p:cNvSpPr txBox="1">
            <a:spLocks/>
          </p:cNvSpPr>
          <p:nvPr/>
        </p:nvSpPr>
        <p:spPr>
          <a:xfrm>
            <a:off x="0" y="2349821"/>
            <a:ext cx="11661422" cy="17808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en-US" dirty="0">
                <a:solidFill>
                  <a:schemeClr val="bg1">
                    <a:lumMod val="65000"/>
                  </a:schemeClr>
                </a:solidFill>
              </a:rPr>
              <a:t>“Now learn this lesson from the fig tree: As soon as its twigs get tender and its leaves come out, you know that summer is near.  </a:t>
            </a:r>
            <a:r>
              <a:rPr lang="en-US" dirty="0">
                <a:solidFill>
                  <a:srgbClr val="FF0000"/>
                </a:solidFill>
              </a:rPr>
              <a:t>Even so, when you see all these things, you know that it is near, right at the door.  Truly I tell you, this generation will certainly not pass away until all these things have happened.  </a:t>
            </a:r>
            <a:r>
              <a:rPr lang="en-US" dirty="0">
                <a:solidFill>
                  <a:schemeClr val="bg1">
                    <a:lumMod val="65000"/>
                  </a:schemeClr>
                </a:solidFill>
              </a:rPr>
              <a:t>Heaven and earth will pass away, but my words will never pass away.”  </a:t>
            </a:r>
            <a:r>
              <a:rPr lang="en-US" dirty="0"/>
              <a:t>Matthew 24:32-35</a:t>
            </a:r>
          </a:p>
        </p:txBody>
      </p:sp>
      <p:sp>
        <p:nvSpPr>
          <p:cNvPr id="8" name="Text Placeholder 2">
            <a:extLst>
              <a:ext uri="{FF2B5EF4-FFF2-40B4-BE49-F238E27FC236}">
                <a16:creationId xmlns:a16="http://schemas.microsoft.com/office/drawing/2014/main" id="{5DECB5B6-095C-CFFC-4487-F0D522361DC4}"/>
              </a:ext>
            </a:extLst>
          </p:cNvPr>
          <p:cNvSpPr txBox="1">
            <a:spLocks/>
          </p:cNvSpPr>
          <p:nvPr/>
        </p:nvSpPr>
        <p:spPr>
          <a:xfrm>
            <a:off x="1448096" y="4474832"/>
            <a:ext cx="8765229" cy="21004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3600" dirty="0">
                <a:solidFill>
                  <a:srgbClr val="0070C0"/>
                </a:solidFill>
              </a:rPr>
              <a:t>“This generation” is the generation that will witness “all these things” that Jesus described as signs of the last generation</a:t>
            </a:r>
          </a:p>
        </p:txBody>
      </p:sp>
    </p:spTree>
    <p:extLst>
      <p:ext uri="{BB962C8B-B14F-4D97-AF65-F5344CB8AC3E}">
        <p14:creationId xmlns:p14="http://schemas.microsoft.com/office/powerpoint/2010/main" val="415737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2484D-E25D-B7FB-8C3A-9E029F7094F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873B6E-C323-D13D-3AFE-8509387A8B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12</a:t>
            </a:fld>
            <a:endParaRPr lang="en-US" dirty="0"/>
          </a:p>
        </p:txBody>
      </p:sp>
      <p:sp>
        <p:nvSpPr>
          <p:cNvPr id="2" name="Title 1">
            <a:extLst>
              <a:ext uri="{FF2B5EF4-FFF2-40B4-BE49-F238E27FC236}">
                <a16:creationId xmlns:a16="http://schemas.microsoft.com/office/drawing/2014/main" id="{B6AE783F-86A5-3190-7883-021923890467}"/>
              </a:ext>
            </a:extLst>
          </p:cNvPr>
          <p:cNvSpPr>
            <a:spLocks noGrp="1"/>
          </p:cNvSpPr>
          <p:nvPr>
            <p:ph type="title"/>
          </p:nvPr>
        </p:nvSpPr>
        <p:spPr>
          <a:xfrm>
            <a:off x="2933700" y="568961"/>
            <a:ext cx="8420100" cy="1780860"/>
          </a:xfrm>
        </p:spPr>
        <p:txBody>
          <a:bodyPr/>
          <a:lstStyle/>
          <a:p>
            <a:r>
              <a:rPr lang="en-US" b="1" dirty="0"/>
              <a:t>Jesus’ Olivette Discourse is the key</a:t>
            </a:r>
          </a:p>
        </p:txBody>
      </p:sp>
      <p:sp>
        <p:nvSpPr>
          <p:cNvPr id="3" name="Text Placeholder 2">
            <a:extLst>
              <a:ext uri="{FF2B5EF4-FFF2-40B4-BE49-F238E27FC236}">
                <a16:creationId xmlns:a16="http://schemas.microsoft.com/office/drawing/2014/main" id="{8DCB5D3B-5E22-8F49-2BFC-3A01B590BB91}"/>
              </a:ext>
            </a:extLst>
          </p:cNvPr>
          <p:cNvSpPr txBox="1">
            <a:spLocks/>
          </p:cNvSpPr>
          <p:nvPr/>
        </p:nvSpPr>
        <p:spPr>
          <a:xfrm>
            <a:off x="0" y="2349821"/>
            <a:ext cx="11661422" cy="17808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en-US" dirty="0">
                <a:solidFill>
                  <a:schemeClr val="bg1">
                    <a:lumMod val="65000"/>
                  </a:schemeClr>
                </a:solidFill>
              </a:rPr>
              <a:t>“Now learn this lesson from the fig tree: As soon as its twigs get tender and its leaves come out, you know that summer is near.  Even so, when you see all these things, you know that it is near, right at the door.  Truly I tell you, this generation will certainly not pass away until all these things have happened.  </a:t>
            </a:r>
            <a:r>
              <a:rPr lang="en-US" dirty="0">
                <a:solidFill>
                  <a:srgbClr val="FF0000"/>
                </a:solidFill>
              </a:rPr>
              <a:t>Heaven and earth will pass away, but my words will never pass away.</a:t>
            </a:r>
            <a:r>
              <a:rPr lang="en-US" dirty="0">
                <a:solidFill>
                  <a:schemeClr val="bg1">
                    <a:lumMod val="65000"/>
                  </a:schemeClr>
                </a:solidFill>
              </a:rPr>
              <a:t>”  </a:t>
            </a:r>
            <a:r>
              <a:rPr lang="en-US" dirty="0"/>
              <a:t>Matthew 24:32-35</a:t>
            </a:r>
          </a:p>
        </p:txBody>
      </p:sp>
      <p:sp>
        <p:nvSpPr>
          <p:cNvPr id="8" name="Text Placeholder 2">
            <a:extLst>
              <a:ext uri="{FF2B5EF4-FFF2-40B4-BE49-F238E27FC236}">
                <a16:creationId xmlns:a16="http://schemas.microsoft.com/office/drawing/2014/main" id="{A41B7A37-1C59-036E-6760-942C3D40198E}"/>
              </a:ext>
            </a:extLst>
          </p:cNvPr>
          <p:cNvSpPr txBox="1">
            <a:spLocks/>
          </p:cNvSpPr>
          <p:nvPr/>
        </p:nvSpPr>
        <p:spPr>
          <a:xfrm>
            <a:off x="1684579" y="4474832"/>
            <a:ext cx="8292264" cy="12177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3600" dirty="0">
                <a:solidFill>
                  <a:srgbClr val="0070C0"/>
                </a:solidFill>
              </a:rPr>
              <a:t>Jesus confirmed the truth that this will be the sign for the final generation</a:t>
            </a:r>
          </a:p>
        </p:txBody>
      </p:sp>
      <p:sp>
        <p:nvSpPr>
          <p:cNvPr id="4" name="Text Placeholder 2">
            <a:extLst>
              <a:ext uri="{FF2B5EF4-FFF2-40B4-BE49-F238E27FC236}">
                <a16:creationId xmlns:a16="http://schemas.microsoft.com/office/drawing/2014/main" id="{9FA57BF1-116A-D9A7-EBF8-ED0590F859A9}"/>
              </a:ext>
            </a:extLst>
          </p:cNvPr>
          <p:cNvSpPr txBox="1">
            <a:spLocks/>
          </p:cNvSpPr>
          <p:nvPr/>
        </p:nvSpPr>
        <p:spPr>
          <a:xfrm>
            <a:off x="2045711" y="5707612"/>
            <a:ext cx="7569999" cy="106709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3600" b="1" i="1" dirty="0">
                <a:solidFill>
                  <a:srgbClr val="0070C0"/>
                </a:solidFill>
              </a:rPr>
              <a:t>The generation that sees the return of Israel will see His return</a:t>
            </a:r>
            <a:r>
              <a:rPr lang="en-US" sz="3600" dirty="0">
                <a:solidFill>
                  <a:srgbClr val="0070C0"/>
                </a:solidFill>
              </a:rPr>
              <a:t> </a:t>
            </a:r>
          </a:p>
        </p:txBody>
      </p:sp>
    </p:spTree>
    <p:extLst>
      <p:ext uri="{BB962C8B-B14F-4D97-AF65-F5344CB8AC3E}">
        <p14:creationId xmlns:p14="http://schemas.microsoft.com/office/powerpoint/2010/main" val="387054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D190F-D18F-15A1-D9DA-184E574C4A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CB4F6A-180B-E86C-C086-0EC4B7C2013E}"/>
              </a:ext>
            </a:extLst>
          </p:cNvPr>
          <p:cNvSpPr>
            <a:spLocks noGrp="1"/>
          </p:cNvSpPr>
          <p:nvPr>
            <p:ph type="ctrTitle"/>
          </p:nvPr>
        </p:nvSpPr>
        <p:spPr>
          <a:xfrm>
            <a:off x="6991350" y="487018"/>
            <a:ext cx="4179570" cy="3377354"/>
          </a:xfrm>
        </p:spPr>
        <p:txBody>
          <a:bodyPr/>
          <a:lstStyle/>
          <a:p>
            <a:r>
              <a:rPr lang="en-US" dirty="0"/>
              <a:t>What prophecies support this being the end-times?</a:t>
            </a:r>
          </a:p>
        </p:txBody>
      </p:sp>
    </p:spTree>
    <p:extLst>
      <p:ext uri="{BB962C8B-B14F-4D97-AF65-F5344CB8AC3E}">
        <p14:creationId xmlns:p14="http://schemas.microsoft.com/office/powerpoint/2010/main" val="124555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546FB-7E28-7FEE-1DF0-B02F26FFE1C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992126-1411-C56D-B2AA-334A50C610D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14</a:t>
            </a:fld>
            <a:endParaRPr lang="en-US" dirty="0"/>
          </a:p>
        </p:txBody>
      </p:sp>
      <p:sp>
        <p:nvSpPr>
          <p:cNvPr id="2" name="Title 1">
            <a:extLst>
              <a:ext uri="{FF2B5EF4-FFF2-40B4-BE49-F238E27FC236}">
                <a16:creationId xmlns:a16="http://schemas.microsoft.com/office/drawing/2014/main" id="{F2C1C7D8-CB74-B320-BD4A-EFB9BC4C1599}"/>
              </a:ext>
            </a:extLst>
          </p:cNvPr>
          <p:cNvSpPr>
            <a:spLocks noGrp="1"/>
          </p:cNvSpPr>
          <p:nvPr>
            <p:ph type="title"/>
          </p:nvPr>
        </p:nvSpPr>
        <p:spPr>
          <a:xfrm>
            <a:off x="2933700" y="568961"/>
            <a:ext cx="8420100" cy="1780860"/>
          </a:xfrm>
        </p:spPr>
        <p:txBody>
          <a:bodyPr/>
          <a:lstStyle/>
          <a:p>
            <a:r>
              <a:rPr lang="en-US" b="1" dirty="0"/>
              <a:t>God’s punishment for disobedience</a:t>
            </a:r>
          </a:p>
        </p:txBody>
      </p:sp>
      <p:sp>
        <p:nvSpPr>
          <p:cNvPr id="3" name="Text Placeholder 2">
            <a:extLst>
              <a:ext uri="{FF2B5EF4-FFF2-40B4-BE49-F238E27FC236}">
                <a16:creationId xmlns:a16="http://schemas.microsoft.com/office/drawing/2014/main" id="{21940BF5-1532-BD0C-E680-731D024C21C6}"/>
              </a:ext>
            </a:extLst>
          </p:cNvPr>
          <p:cNvSpPr txBox="1">
            <a:spLocks/>
          </p:cNvSpPr>
          <p:nvPr/>
        </p:nvSpPr>
        <p:spPr>
          <a:xfrm>
            <a:off x="0" y="2130900"/>
            <a:ext cx="11661422" cy="21931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en-US" dirty="0">
                <a:solidFill>
                  <a:srgbClr val="C00000"/>
                </a:solidFill>
              </a:rPr>
              <a:t>“Then lie on your left side and put the sin of the people of Israel upon yourself. You are to bear their sin for the number of days you lie on your side.  I have assigned you the same number of days as the years of their sin. So for </a:t>
            </a:r>
            <a:r>
              <a:rPr lang="en-US" b="1" u="sng" dirty="0">
                <a:solidFill>
                  <a:srgbClr val="FF0000"/>
                </a:solidFill>
              </a:rPr>
              <a:t>390 days</a:t>
            </a:r>
            <a:r>
              <a:rPr lang="en-US" b="1" dirty="0">
                <a:solidFill>
                  <a:srgbClr val="C00000"/>
                </a:solidFill>
              </a:rPr>
              <a:t> </a:t>
            </a:r>
            <a:r>
              <a:rPr lang="en-US" dirty="0">
                <a:solidFill>
                  <a:srgbClr val="C00000"/>
                </a:solidFill>
              </a:rPr>
              <a:t>you will bear the sin of the people of Israel.  After you have finished this, lie down again, this time on your right side, and bear the sin of the people of Judah. I have assigned you </a:t>
            </a:r>
            <a:r>
              <a:rPr lang="en-US" b="1" u="sng" dirty="0">
                <a:solidFill>
                  <a:srgbClr val="FF0000"/>
                </a:solidFill>
              </a:rPr>
              <a:t>40 days</a:t>
            </a:r>
            <a:r>
              <a:rPr lang="en-US" dirty="0">
                <a:solidFill>
                  <a:srgbClr val="C00000"/>
                </a:solidFill>
              </a:rPr>
              <a:t>, a day for each year.”  </a:t>
            </a:r>
            <a:r>
              <a:rPr lang="en-US" dirty="0"/>
              <a:t>Ezekiel 4:4-6</a:t>
            </a:r>
          </a:p>
        </p:txBody>
      </p:sp>
      <p:grpSp>
        <p:nvGrpSpPr>
          <p:cNvPr id="17" name="Group 16">
            <a:extLst>
              <a:ext uri="{FF2B5EF4-FFF2-40B4-BE49-F238E27FC236}">
                <a16:creationId xmlns:a16="http://schemas.microsoft.com/office/drawing/2014/main" id="{0F05036E-C79E-6253-5692-93C48654C5FE}"/>
              </a:ext>
            </a:extLst>
          </p:cNvPr>
          <p:cNvGrpSpPr/>
          <p:nvPr/>
        </p:nvGrpSpPr>
        <p:grpSpPr>
          <a:xfrm>
            <a:off x="225494" y="5189477"/>
            <a:ext cx="10698480" cy="942161"/>
            <a:chOff x="225494" y="4889272"/>
            <a:chExt cx="10698480" cy="942161"/>
          </a:xfrm>
        </p:grpSpPr>
        <p:sp>
          <p:nvSpPr>
            <p:cNvPr id="9" name="TextBox 8">
              <a:extLst>
                <a:ext uri="{FF2B5EF4-FFF2-40B4-BE49-F238E27FC236}">
                  <a16:creationId xmlns:a16="http://schemas.microsoft.com/office/drawing/2014/main" id="{05602273-5F32-9B32-ABC6-1B991797DD75}"/>
                </a:ext>
              </a:extLst>
            </p:cNvPr>
            <p:cNvSpPr txBox="1"/>
            <p:nvPr/>
          </p:nvSpPr>
          <p:spPr>
            <a:xfrm>
              <a:off x="225494" y="4889272"/>
              <a:ext cx="10698480" cy="246888"/>
            </a:xfrm>
            <a:prstGeom prst="rect">
              <a:avLst/>
            </a:prstGeom>
            <a:pattFill prst="pct20">
              <a:fgClr>
                <a:srgbClr val="0070C0"/>
              </a:fgClr>
              <a:bgClr>
                <a:schemeClr val="bg1"/>
              </a:bgClr>
            </a:pattFill>
            <a:ln>
              <a:solidFill>
                <a:schemeClr val="tx1"/>
              </a:solidFill>
            </a:ln>
          </p:spPr>
          <p:txBody>
            <a:bodyPr wrap="square" rtlCol="0">
              <a:spAutoFit/>
            </a:bodyPr>
            <a:lstStyle/>
            <a:p>
              <a:pPr algn="ctr"/>
              <a:endParaRPr lang="en-US" sz="1000" dirty="0"/>
            </a:p>
          </p:txBody>
        </p:sp>
        <p:sp>
          <p:nvSpPr>
            <p:cNvPr id="10" name="Left Brace 9">
              <a:extLst>
                <a:ext uri="{FF2B5EF4-FFF2-40B4-BE49-F238E27FC236}">
                  <a16:creationId xmlns:a16="http://schemas.microsoft.com/office/drawing/2014/main" id="{EB19FA31-3991-9163-6E92-BD28F1C9022F}"/>
                </a:ext>
              </a:extLst>
            </p:cNvPr>
            <p:cNvSpPr/>
            <p:nvPr/>
          </p:nvSpPr>
          <p:spPr>
            <a:xfrm rot="16200000">
              <a:off x="5437574" y="-76587"/>
              <a:ext cx="274320" cy="10698480"/>
            </a:xfrm>
            <a:prstGeom prst="leftBrace">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4E994344-70C7-5A31-9E95-257CF63CA657}"/>
                </a:ext>
              </a:extLst>
            </p:cNvPr>
            <p:cNvSpPr txBox="1"/>
            <p:nvPr/>
          </p:nvSpPr>
          <p:spPr>
            <a:xfrm>
              <a:off x="4342618" y="5462101"/>
              <a:ext cx="2464230" cy="369332"/>
            </a:xfrm>
            <a:prstGeom prst="rect">
              <a:avLst/>
            </a:prstGeom>
            <a:noFill/>
          </p:spPr>
          <p:txBody>
            <a:bodyPr wrap="square" rtlCol="0">
              <a:spAutoFit/>
            </a:bodyPr>
            <a:lstStyle/>
            <a:p>
              <a:pPr algn="ctr"/>
              <a:r>
                <a:rPr lang="en-US" dirty="0">
                  <a:solidFill>
                    <a:srgbClr val="0070C0"/>
                  </a:solidFill>
                </a:rPr>
                <a:t>Israel’s Sin (390 Years)</a:t>
              </a:r>
            </a:p>
          </p:txBody>
        </p:sp>
      </p:grpSp>
      <p:grpSp>
        <p:nvGrpSpPr>
          <p:cNvPr id="18" name="Group 17">
            <a:extLst>
              <a:ext uri="{FF2B5EF4-FFF2-40B4-BE49-F238E27FC236}">
                <a16:creationId xmlns:a16="http://schemas.microsoft.com/office/drawing/2014/main" id="{7BE96660-3DD2-9353-3055-056DF486A1CC}"/>
              </a:ext>
            </a:extLst>
          </p:cNvPr>
          <p:cNvGrpSpPr/>
          <p:nvPr/>
        </p:nvGrpSpPr>
        <p:grpSpPr>
          <a:xfrm>
            <a:off x="10724827" y="5189477"/>
            <a:ext cx="1467173" cy="1166872"/>
            <a:chOff x="10724827" y="4889272"/>
            <a:chExt cx="1467173" cy="1166872"/>
          </a:xfrm>
        </p:grpSpPr>
        <p:sp>
          <p:nvSpPr>
            <p:cNvPr id="6" name="TextBox 5">
              <a:extLst>
                <a:ext uri="{FF2B5EF4-FFF2-40B4-BE49-F238E27FC236}">
                  <a16:creationId xmlns:a16="http://schemas.microsoft.com/office/drawing/2014/main" id="{1435EAC1-5D3B-9351-CD92-F6F142E0F021}"/>
                </a:ext>
              </a:extLst>
            </p:cNvPr>
            <p:cNvSpPr txBox="1"/>
            <p:nvPr/>
          </p:nvSpPr>
          <p:spPr>
            <a:xfrm>
              <a:off x="10923974" y="4889272"/>
              <a:ext cx="1097280" cy="246221"/>
            </a:xfrm>
            <a:prstGeom prst="rect">
              <a:avLst/>
            </a:prstGeom>
            <a:pattFill prst="pct20">
              <a:fgClr>
                <a:schemeClr val="accent6">
                  <a:lumMod val="75000"/>
                </a:schemeClr>
              </a:fgClr>
              <a:bgClr>
                <a:schemeClr val="bg1"/>
              </a:bgClr>
            </a:pattFill>
            <a:ln>
              <a:solidFill>
                <a:schemeClr val="tx1"/>
              </a:solidFill>
            </a:ln>
          </p:spPr>
          <p:txBody>
            <a:bodyPr wrap="square" rtlCol="0">
              <a:spAutoFit/>
            </a:bodyPr>
            <a:lstStyle/>
            <a:p>
              <a:pPr algn="ctr"/>
              <a:endParaRPr lang="en-US" sz="1000" dirty="0"/>
            </a:p>
          </p:txBody>
        </p:sp>
        <p:sp>
          <p:nvSpPr>
            <p:cNvPr id="11" name="Left Brace 10">
              <a:extLst>
                <a:ext uri="{FF2B5EF4-FFF2-40B4-BE49-F238E27FC236}">
                  <a16:creationId xmlns:a16="http://schemas.microsoft.com/office/drawing/2014/main" id="{279D9801-AD14-8DFC-1A1A-D3A667D95E34}"/>
                </a:ext>
              </a:extLst>
            </p:cNvPr>
            <p:cNvSpPr/>
            <p:nvPr/>
          </p:nvSpPr>
          <p:spPr>
            <a:xfrm rot="16200000">
              <a:off x="11335454" y="4724013"/>
              <a:ext cx="274320" cy="1097280"/>
            </a:xfrm>
            <a:prstGeom prst="leftBrac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lumMod val="75000"/>
                  </a:schemeClr>
                </a:solidFill>
              </a:endParaRPr>
            </a:p>
          </p:txBody>
        </p:sp>
        <p:sp>
          <p:nvSpPr>
            <p:cNvPr id="13" name="TextBox 12">
              <a:extLst>
                <a:ext uri="{FF2B5EF4-FFF2-40B4-BE49-F238E27FC236}">
                  <a16:creationId xmlns:a16="http://schemas.microsoft.com/office/drawing/2014/main" id="{57340767-8B4A-EBEA-9CDE-D108C09E4C2E}"/>
                </a:ext>
              </a:extLst>
            </p:cNvPr>
            <p:cNvSpPr txBox="1"/>
            <p:nvPr/>
          </p:nvSpPr>
          <p:spPr>
            <a:xfrm>
              <a:off x="10724827" y="5409813"/>
              <a:ext cx="1467173" cy="646331"/>
            </a:xfrm>
            <a:prstGeom prst="rect">
              <a:avLst/>
            </a:prstGeom>
            <a:noFill/>
            <a:ln>
              <a:noFill/>
            </a:ln>
          </p:spPr>
          <p:txBody>
            <a:bodyPr wrap="square" rtlCol="0">
              <a:spAutoFit/>
            </a:bodyPr>
            <a:lstStyle/>
            <a:p>
              <a:pPr algn="ctr"/>
              <a:r>
                <a:rPr lang="en-US" dirty="0">
                  <a:solidFill>
                    <a:schemeClr val="accent6">
                      <a:lumMod val="75000"/>
                    </a:schemeClr>
                  </a:solidFill>
                </a:rPr>
                <a:t>Judah’s Sin (40 Years)</a:t>
              </a:r>
            </a:p>
          </p:txBody>
        </p:sp>
      </p:grpSp>
      <p:grpSp>
        <p:nvGrpSpPr>
          <p:cNvPr id="16" name="Group 15">
            <a:extLst>
              <a:ext uri="{FF2B5EF4-FFF2-40B4-BE49-F238E27FC236}">
                <a16:creationId xmlns:a16="http://schemas.microsoft.com/office/drawing/2014/main" id="{B9777A73-86BA-5E61-48BD-A1CDB0F25B0A}"/>
              </a:ext>
            </a:extLst>
          </p:cNvPr>
          <p:cNvGrpSpPr/>
          <p:nvPr/>
        </p:nvGrpSpPr>
        <p:grpSpPr>
          <a:xfrm>
            <a:off x="225494" y="4590082"/>
            <a:ext cx="11795760" cy="607660"/>
            <a:chOff x="225494" y="4289877"/>
            <a:chExt cx="11795760" cy="607660"/>
          </a:xfrm>
        </p:grpSpPr>
        <p:sp>
          <p:nvSpPr>
            <p:cNvPr id="14" name="Left Brace 13">
              <a:extLst>
                <a:ext uri="{FF2B5EF4-FFF2-40B4-BE49-F238E27FC236}">
                  <a16:creationId xmlns:a16="http://schemas.microsoft.com/office/drawing/2014/main" id="{EA387FB9-B7F5-7B70-79A5-1B9D8EC98A4C}"/>
                </a:ext>
              </a:extLst>
            </p:cNvPr>
            <p:cNvSpPr/>
            <p:nvPr/>
          </p:nvSpPr>
          <p:spPr>
            <a:xfrm rot="5400000">
              <a:off x="5986214" y="-1137503"/>
              <a:ext cx="274320" cy="11795760"/>
            </a:xfrm>
            <a:prstGeom prst="lef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E6939DC-2764-0C3E-630F-094B4F5E516A}"/>
                </a:ext>
              </a:extLst>
            </p:cNvPr>
            <p:cNvSpPr txBox="1"/>
            <p:nvPr/>
          </p:nvSpPr>
          <p:spPr>
            <a:xfrm>
              <a:off x="3609673" y="4289877"/>
              <a:ext cx="5027402" cy="369332"/>
            </a:xfrm>
            <a:prstGeom prst="rect">
              <a:avLst/>
            </a:prstGeom>
            <a:noFill/>
          </p:spPr>
          <p:txBody>
            <a:bodyPr wrap="square" rtlCol="0">
              <a:spAutoFit/>
            </a:bodyPr>
            <a:lstStyle/>
            <a:p>
              <a:pPr algn="ctr"/>
              <a:r>
                <a:rPr lang="en-US" dirty="0">
                  <a:solidFill>
                    <a:srgbClr val="C00000"/>
                  </a:solidFill>
                </a:rPr>
                <a:t>430 Total Years of Punishment for Disobedience</a:t>
              </a:r>
            </a:p>
          </p:txBody>
        </p:sp>
      </p:grpSp>
    </p:spTree>
    <p:extLst>
      <p:ext uri="{BB962C8B-B14F-4D97-AF65-F5344CB8AC3E}">
        <p14:creationId xmlns:p14="http://schemas.microsoft.com/office/powerpoint/2010/main" val="153741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B2F24-6DF5-394D-F7EA-1496E7B32D1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F6A84D-8E6D-C17A-8F1D-111E3B2E51C2}"/>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15</a:t>
            </a:fld>
            <a:endParaRPr lang="en-US" dirty="0"/>
          </a:p>
        </p:txBody>
      </p:sp>
      <p:sp>
        <p:nvSpPr>
          <p:cNvPr id="2" name="Title 1">
            <a:extLst>
              <a:ext uri="{FF2B5EF4-FFF2-40B4-BE49-F238E27FC236}">
                <a16:creationId xmlns:a16="http://schemas.microsoft.com/office/drawing/2014/main" id="{365DD8E4-DE7F-CB36-F4A3-9F2478970E25}"/>
              </a:ext>
            </a:extLst>
          </p:cNvPr>
          <p:cNvSpPr>
            <a:spLocks noGrp="1"/>
          </p:cNvSpPr>
          <p:nvPr>
            <p:ph type="title"/>
          </p:nvPr>
        </p:nvSpPr>
        <p:spPr>
          <a:xfrm>
            <a:off x="2933700" y="568961"/>
            <a:ext cx="8420100" cy="1780860"/>
          </a:xfrm>
        </p:spPr>
        <p:txBody>
          <a:bodyPr/>
          <a:lstStyle/>
          <a:p>
            <a:r>
              <a:rPr lang="en-US" b="1" dirty="0"/>
              <a:t>The rebirth of the nation of Israel</a:t>
            </a:r>
          </a:p>
        </p:txBody>
      </p:sp>
      <p:sp>
        <p:nvSpPr>
          <p:cNvPr id="3" name="Text Placeholder 2">
            <a:extLst>
              <a:ext uri="{FF2B5EF4-FFF2-40B4-BE49-F238E27FC236}">
                <a16:creationId xmlns:a16="http://schemas.microsoft.com/office/drawing/2014/main" id="{B6FEF1B6-ADF5-2316-F63C-42544FC65F3F}"/>
              </a:ext>
            </a:extLst>
          </p:cNvPr>
          <p:cNvSpPr txBox="1">
            <a:spLocks/>
          </p:cNvSpPr>
          <p:nvPr/>
        </p:nvSpPr>
        <p:spPr>
          <a:xfrm>
            <a:off x="0" y="2130900"/>
            <a:ext cx="11661422" cy="21931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en-US" dirty="0">
                <a:solidFill>
                  <a:srgbClr val="C00000"/>
                </a:solidFill>
              </a:rPr>
              <a:t>“Because you have not listened to my words,  I will summon all the peoples of the north and my servant Nebuchadnezzar king of Babylon,” declares the Lord, “and I will bring them against this land and its inhabitants and against all the surrounding nations…This whole country will become a desolate wasteland, and these nations will serve the king of Babylon </a:t>
            </a:r>
            <a:r>
              <a:rPr lang="en-US" b="1" u="sng" dirty="0">
                <a:solidFill>
                  <a:srgbClr val="FF0000"/>
                </a:solidFill>
              </a:rPr>
              <a:t>seventy years</a:t>
            </a:r>
            <a:r>
              <a:rPr lang="en-US" dirty="0">
                <a:solidFill>
                  <a:srgbClr val="C00000"/>
                </a:solidFill>
              </a:rPr>
              <a:t>.”</a:t>
            </a:r>
            <a:r>
              <a:rPr lang="en-US" dirty="0">
                <a:solidFill>
                  <a:srgbClr val="FF0000"/>
                </a:solidFill>
              </a:rPr>
              <a:t>  </a:t>
            </a:r>
            <a:r>
              <a:rPr lang="en-US" dirty="0"/>
              <a:t>Jeremiah 25:8-9,11</a:t>
            </a:r>
          </a:p>
        </p:txBody>
      </p:sp>
      <p:grpSp>
        <p:nvGrpSpPr>
          <p:cNvPr id="17" name="Group 16">
            <a:extLst>
              <a:ext uri="{FF2B5EF4-FFF2-40B4-BE49-F238E27FC236}">
                <a16:creationId xmlns:a16="http://schemas.microsoft.com/office/drawing/2014/main" id="{6F7B6D70-EBB4-7F63-26CB-2C0D88293DD8}"/>
              </a:ext>
            </a:extLst>
          </p:cNvPr>
          <p:cNvGrpSpPr/>
          <p:nvPr/>
        </p:nvGrpSpPr>
        <p:grpSpPr>
          <a:xfrm>
            <a:off x="225494" y="5189477"/>
            <a:ext cx="1920240" cy="1174709"/>
            <a:chOff x="225494" y="4889272"/>
            <a:chExt cx="1920240" cy="1174709"/>
          </a:xfrm>
        </p:grpSpPr>
        <p:sp>
          <p:nvSpPr>
            <p:cNvPr id="9" name="TextBox 8">
              <a:extLst>
                <a:ext uri="{FF2B5EF4-FFF2-40B4-BE49-F238E27FC236}">
                  <a16:creationId xmlns:a16="http://schemas.microsoft.com/office/drawing/2014/main" id="{BF8B467A-B353-0198-924D-995D867439B9}"/>
                </a:ext>
              </a:extLst>
            </p:cNvPr>
            <p:cNvSpPr txBox="1"/>
            <p:nvPr/>
          </p:nvSpPr>
          <p:spPr>
            <a:xfrm>
              <a:off x="225494" y="4889272"/>
              <a:ext cx="1920240" cy="246888"/>
            </a:xfrm>
            <a:prstGeom prst="rect">
              <a:avLst/>
            </a:prstGeom>
            <a:pattFill prst="pct20">
              <a:fgClr>
                <a:srgbClr val="0070C0"/>
              </a:fgClr>
              <a:bgClr>
                <a:schemeClr val="bg1"/>
              </a:bgClr>
            </a:pattFill>
            <a:ln>
              <a:solidFill>
                <a:schemeClr val="tx1"/>
              </a:solidFill>
            </a:ln>
          </p:spPr>
          <p:txBody>
            <a:bodyPr wrap="square" rtlCol="0">
              <a:spAutoFit/>
            </a:bodyPr>
            <a:lstStyle/>
            <a:p>
              <a:pPr algn="ctr"/>
              <a:endParaRPr lang="en-US" sz="1000" dirty="0"/>
            </a:p>
          </p:txBody>
        </p:sp>
        <p:sp>
          <p:nvSpPr>
            <p:cNvPr id="10" name="Left Brace 9">
              <a:extLst>
                <a:ext uri="{FF2B5EF4-FFF2-40B4-BE49-F238E27FC236}">
                  <a16:creationId xmlns:a16="http://schemas.microsoft.com/office/drawing/2014/main" id="{EFAA38B0-D42D-ABEF-8F31-F74A8907FCE3}"/>
                </a:ext>
              </a:extLst>
            </p:cNvPr>
            <p:cNvSpPr/>
            <p:nvPr/>
          </p:nvSpPr>
          <p:spPr>
            <a:xfrm rot="16200000">
              <a:off x="1048454" y="4312533"/>
              <a:ext cx="274320" cy="1920240"/>
            </a:xfrm>
            <a:prstGeom prst="leftBrace">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50369ACE-D3B8-FA29-9C54-B38C4BEA1161}"/>
                </a:ext>
              </a:extLst>
            </p:cNvPr>
            <p:cNvSpPr txBox="1"/>
            <p:nvPr/>
          </p:nvSpPr>
          <p:spPr>
            <a:xfrm>
              <a:off x="452027" y="5417650"/>
              <a:ext cx="1467173" cy="646331"/>
            </a:xfrm>
            <a:prstGeom prst="rect">
              <a:avLst/>
            </a:prstGeom>
            <a:noFill/>
          </p:spPr>
          <p:txBody>
            <a:bodyPr wrap="square" rtlCol="0">
              <a:spAutoFit/>
            </a:bodyPr>
            <a:lstStyle/>
            <a:p>
              <a:pPr algn="ctr"/>
              <a:r>
                <a:rPr lang="en-US" dirty="0">
                  <a:solidFill>
                    <a:srgbClr val="0070C0"/>
                  </a:solidFill>
                </a:rPr>
                <a:t>70 Years of Punishment</a:t>
              </a:r>
            </a:p>
          </p:txBody>
        </p:sp>
      </p:grpSp>
      <p:grpSp>
        <p:nvGrpSpPr>
          <p:cNvPr id="18" name="Group 17">
            <a:extLst>
              <a:ext uri="{FF2B5EF4-FFF2-40B4-BE49-F238E27FC236}">
                <a16:creationId xmlns:a16="http://schemas.microsoft.com/office/drawing/2014/main" id="{F5C4D1D2-6F81-CF37-705A-B14585F6353F}"/>
              </a:ext>
            </a:extLst>
          </p:cNvPr>
          <p:cNvGrpSpPr/>
          <p:nvPr/>
        </p:nvGrpSpPr>
        <p:grpSpPr>
          <a:xfrm>
            <a:off x="2150745" y="5189477"/>
            <a:ext cx="9880531" cy="889873"/>
            <a:chOff x="2205990" y="4889272"/>
            <a:chExt cx="9880531" cy="889873"/>
          </a:xfrm>
        </p:grpSpPr>
        <p:sp>
          <p:nvSpPr>
            <p:cNvPr id="6" name="TextBox 5">
              <a:extLst>
                <a:ext uri="{FF2B5EF4-FFF2-40B4-BE49-F238E27FC236}">
                  <a16:creationId xmlns:a16="http://schemas.microsoft.com/office/drawing/2014/main" id="{9AEC9268-C0AA-1A9B-A10D-E2C042145DEF}"/>
                </a:ext>
              </a:extLst>
            </p:cNvPr>
            <p:cNvSpPr txBox="1"/>
            <p:nvPr/>
          </p:nvSpPr>
          <p:spPr>
            <a:xfrm>
              <a:off x="2205990" y="4889272"/>
              <a:ext cx="9875520" cy="246221"/>
            </a:xfrm>
            <a:prstGeom prst="rect">
              <a:avLst/>
            </a:prstGeom>
            <a:pattFill prst="pct20">
              <a:fgClr>
                <a:schemeClr val="accent6">
                  <a:lumMod val="75000"/>
                </a:schemeClr>
              </a:fgClr>
              <a:bgClr>
                <a:schemeClr val="bg1"/>
              </a:bgClr>
            </a:pattFill>
            <a:ln>
              <a:solidFill>
                <a:schemeClr val="tx1"/>
              </a:solidFill>
            </a:ln>
          </p:spPr>
          <p:txBody>
            <a:bodyPr wrap="square" rtlCol="0">
              <a:spAutoFit/>
            </a:bodyPr>
            <a:lstStyle/>
            <a:p>
              <a:pPr algn="ctr"/>
              <a:endParaRPr lang="en-US" sz="1000" dirty="0"/>
            </a:p>
          </p:txBody>
        </p:sp>
        <p:sp>
          <p:nvSpPr>
            <p:cNvPr id="11" name="Left Brace 10">
              <a:extLst>
                <a:ext uri="{FF2B5EF4-FFF2-40B4-BE49-F238E27FC236}">
                  <a16:creationId xmlns:a16="http://schemas.microsoft.com/office/drawing/2014/main" id="{D62674FE-15A3-D654-00AF-539645A01998}"/>
                </a:ext>
              </a:extLst>
            </p:cNvPr>
            <p:cNvSpPr/>
            <p:nvPr/>
          </p:nvSpPr>
          <p:spPr>
            <a:xfrm rot="16200000">
              <a:off x="7011601" y="334893"/>
              <a:ext cx="274320" cy="9875520"/>
            </a:xfrm>
            <a:prstGeom prst="leftBrac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lumMod val="75000"/>
                  </a:schemeClr>
                </a:solidFill>
              </a:endParaRPr>
            </a:p>
          </p:txBody>
        </p:sp>
        <p:sp>
          <p:nvSpPr>
            <p:cNvPr id="13" name="TextBox 12">
              <a:extLst>
                <a:ext uri="{FF2B5EF4-FFF2-40B4-BE49-F238E27FC236}">
                  <a16:creationId xmlns:a16="http://schemas.microsoft.com/office/drawing/2014/main" id="{B29C836A-A4F3-76F6-7B21-0729E55F0855}"/>
                </a:ext>
              </a:extLst>
            </p:cNvPr>
            <p:cNvSpPr txBox="1"/>
            <p:nvPr/>
          </p:nvSpPr>
          <p:spPr>
            <a:xfrm>
              <a:off x="5449155" y="5409813"/>
              <a:ext cx="3499680" cy="369332"/>
            </a:xfrm>
            <a:prstGeom prst="rect">
              <a:avLst/>
            </a:prstGeom>
            <a:noFill/>
            <a:ln>
              <a:noFill/>
            </a:ln>
          </p:spPr>
          <p:txBody>
            <a:bodyPr wrap="square" rtlCol="0">
              <a:spAutoFit/>
            </a:bodyPr>
            <a:lstStyle/>
            <a:p>
              <a:pPr algn="ctr"/>
              <a:r>
                <a:rPr lang="en-US" dirty="0">
                  <a:solidFill>
                    <a:schemeClr val="accent6">
                      <a:lumMod val="75000"/>
                    </a:schemeClr>
                  </a:solidFill>
                </a:rPr>
                <a:t>360 Years of Punishment Remain</a:t>
              </a:r>
            </a:p>
          </p:txBody>
        </p:sp>
      </p:grpSp>
      <p:grpSp>
        <p:nvGrpSpPr>
          <p:cNvPr id="4" name="Group 3">
            <a:extLst>
              <a:ext uri="{FF2B5EF4-FFF2-40B4-BE49-F238E27FC236}">
                <a16:creationId xmlns:a16="http://schemas.microsoft.com/office/drawing/2014/main" id="{1E57EC43-193F-A8AC-1C65-0596EA7545DA}"/>
              </a:ext>
            </a:extLst>
          </p:cNvPr>
          <p:cNvGrpSpPr/>
          <p:nvPr/>
        </p:nvGrpSpPr>
        <p:grpSpPr>
          <a:xfrm>
            <a:off x="225494" y="4590082"/>
            <a:ext cx="11795760" cy="607660"/>
            <a:chOff x="225494" y="4289877"/>
            <a:chExt cx="11795760" cy="607660"/>
          </a:xfrm>
        </p:grpSpPr>
        <p:sp>
          <p:nvSpPr>
            <p:cNvPr id="7" name="Left Brace 6">
              <a:extLst>
                <a:ext uri="{FF2B5EF4-FFF2-40B4-BE49-F238E27FC236}">
                  <a16:creationId xmlns:a16="http://schemas.microsoft.com/office/drawing/2014/main" id="{66F5FFE2-F208-E38F-053E-0F7D1CAF3B19}"/>
                </a:ext>
              </a:extLst>
            </p:cNvPr>
            <p:cNvSpPr/>
            <p:nvPr/>
          </p:nvSpPr>
          <p:spPr>
            <a:xfrm rot="5400000">
              <a:off x="5986214" y="-1137503"/>
              <a:ext cx="274320" cy="11795760"/>
            </a:xfrm>
            <a:prstGeom prst="lef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75DD9CE-7965-A806-91B8-8D32CCEF7C44}"/>
                </a:ext>
              </a:extLst>
            </p:cNvPr>
            <p:cNvSpPr txBox="1"/>
            <p:nvPr/>
          </p:nvSpPr>
          <p:spPr>
            <a:xfrm>
              <a:off x="3609673" y="4289877"/>
              <a:ext cx="5027402" cy="369332"/>
            </a:xfrm>
            <a:prstGeom prst="rect">
              <a:avLst/>
            </a:prstGeom>
            <a:noFill/>
          </p:spPr>
          <p:txBody>
            <a:bodyPr wrap="square" rtlCol="0">
              <a:spAutoFit/>
            </a:bodyPr>
            <a:lstStyle/>
            <a:p>
              <a:pPr algn="ctr"/>
              <a:r>
                <a:rPr lang="en-US" dirty="0">
                  <a:solidFill>
                    <a:srgbClr val="C00000"/>
                  </a:solidFill>
                </a:rPr>
                <a:t>430 Total Years of Punishment for Disobedience</a:t>
              </a:r>
            </a:p>
          </p:txBody>
        </p:sp>
      </p:grpSp>
    </p:spTree>
    <p:extLst>
      <p:ext uri="{BB962C8B-B14F-4D97-AF65-F5344CB8AC3E}">
        <p14:creationId xmlns:p14="http://schemas.microsoft.com/office/powerpoint/2010/main" val="320388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63E41-6B73-8ACA-77EA-23F6D349778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463D58-5344-676E-13E9-F0C44F5076ED}"/>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16</a:t>
            </a:fld>
            <a:endParaRPr lang="en-US" dirty="0"/>
          </a:p>
        </p:txBody>
      </p:sp>
      <p:sp>
        <p:nvSpPr>
          <p:cNvPr id="2" name="Title 1">
            <a:extLst>
              <a:ext uri="{FF2B5EF4-FFF2-40B4-BE49-F238E27FC236}">
                <a16:creationId xmlns:a16="http://schemas.microsoft.com/office/drawing/2014/main" id="{71C42645-0007-B1B0-4881-05E12D7FAC6C}"/>
              </a:ext>
            </a:extLst>
          </p:cNvPr>
          <p:cNvSpPr>
            <a:spLocks noGrp="1"/>
          </p:cNvSpPr>
          <p:nvPr>
            <p:ph type="title"/>
          </p:nvPr>
        </p:nvSpPr>
        <p:spPr>
          <a:xfrm>
            <a:off x="2933700" y="568961"/>
            <a:ext cx="8420100" cy="1780860"/>
          </a:xfrm>
        </p:spPr>
        <p:txBody>
          <a:bodyPr/>
          <a:lstStyle/>
          <a:p>
            <a:r>
              <a:rPr lang="en-US" b="1" dirty="0"/>
              <a:t>The rebirth of the nation of Israel</a:t>
            </a:r>
          </a:p>
        </p:txBody>
      </p:sp>
      <p:sp>
        <p:nvSpPr>
          <p:cNvPr id="14" name="Text Placeholder 2">
            <a:extLst>
              <a:ext uri="{FF2B5EF4-FFF2-40B4-BE49-F238E27FC236}">
                <a16:creationId xmlns:a16="http://schemas.microsoft.com/office/drawing/2014/main" id="{A2A4DDB4-2FCD-8EB4-9C4B-5E840350C58B}"/>
              </a:ext>
            </a:extLst>
          </p:cNvPr>
          <p:cNvSpPr txBox="1">
            <a:spLocks/>
          </p:cNvSpPr>
          <p:nvPr/>
        </p:nvSpPr>
        <p:spPr>
          <a:xfrm>
            <a:off x="-1" y="1906292"/>
            <a:ext cx="11661421" cy="415554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dirty="0">
                <a:solidFill>
                  <a:srgbClr val="C00000"/>
                </a:solidFill>
              </a:rPr>
              <a:t>“If after all this you will not listen to me, </a:t>
            </a:r>
            <a:r>
              <a:rPr lang="en-US" b="1" u="sng" dirty="0">
                <a:solidFill>
                  <a:srgbClr val="FF0000"/>
                </a:solidFill>
              </a:rPr>
              <a:t>I will punish you for your sins seven times over</a:t>
            </a:r>
            <a:r>
              <a:rPr lang="en-US" dirty="0">
                <a:solidFill>
                  <a:srgbClr val="C00000"/>
                </a:solidFill>
              </a:rPr>
              <a:t>.” </a:t>
            </a:r>
            <a:r>
              <a:rPr lang="en-US" dirty="0"/>
              <a:t>Leviticus 26:18</a:t>
            </a:r>
          </a:p>
          <a:p>
            <a:pPr lvl="1" algn="just">
              <a:buFont typeface="Wingdings" pitchFamily="2" charset="2"/>
              <a:buChar char="Ø"/>
            </a:pPr>
            <a:endParaRPr lang="en-US" sz="1600" dirty="0"/>
          </a:p>
          <a:p>
            <a:pPr lvl="1" algn="just">
              <a:buFont typeface="Wingdings" pitchFamily="2" charset="2"/>
              <a:buChar char="Ø"/>
            </a:pPr>
            <a:r>
              <a:rPr lang="en-US" dirty="0">
                <a:solidFill>
                  <a:srgbClr val="C00000"/>
                </a:solidFill>
              </a:rPr>
              <a:t>“If you remain hostile toward me and refuse to listen to me, </a:t>
            </a:r>
            <a:r>
              <a:rPr lang="en-US" b="1" u="sng" dirty="0">
                <a:solidFill>
                  <a:srgbClr val="FF0000"/>
                </a:solidFill>
              </a:rPr>
              <a:t>I will multiply your afflictions seven times over</a:t>
            </a:r>
            <a:r>
              <a:rPr lang="en-US" dirty="0">
                <a:solidFill>
                  <a:srgbClr val="C00000"/>
                </a:solidFill>
              </a:rPr>
              <a:t>, as your sins deserve.” </a:t>
            </a:r>
            <a:r>
              <a:rPr lang="en-US" dirty="0"/>
              <a:t>Leviticus 26:21</a:t>
            </a:r>
          </a:p>
          <a:p>
            <a:pPr lvl="1" algn="just">
              <a:buFont typeface="Wingdings" pitchFamily="2" charset="2"/>
              <a:buChar char="Ø"/>
            </a:pPr>
            <a:endParaRPr lang="en-US" sz="1600" dirty="0"/>
          </a:p>
          <a:p>
            <a:pPr lvl="1" algn="just">
              <a:buFont typeface="Wingdings" pitchFamily="2" charset="2"/>
              <a:buChar char="Ø"/>
            </a:pPr>
            <a:r>
              <a:rPr lang="en-US" dirty="0">
                <a:solidFill>
                  <a:srgbClr val="C00000"/>
                </a:solidFill>
              </a:rPr>
              <a:t>“If in spite of these things you do not accept my correction but continue to be hostile toward me, </a:t>
            </a:r>
            <a:r>
              <a:rPr lang="en-US" b="1" u="sng" dirty="0">
                <a:solidFill>
                  <a:srgbClr val="FF0000"/>
                </a:solidFill>
              </a:rPr>
              <a:t>I myself will be hostile toward you and will afflict you for your sins seven times over</a:t>
            </a:r>
            <a:r>
              <a:rPr lang="en-US" dirty="0">
                <a:solidFill>
                  <a:srgbClr val="C00000"/>
                </a:solidFill>
              </a:rPr>
              <a:t>.” </a:t>
            </a:r>
            <a:r>
              <a:rPr lang="en-US" dirty="0"/>
              <a:t>Leviticus 26:23-24</a:t>
            </a:r>
          </a:p>
          <a:p>
            <a:pPr lvl="1" algn="just">
              <a:buFont typeface="Wingdings" pitchFamily="2" charset="2"/>
              <a:buChar char="Ø"/>
            </a:pPr>
            <a:endParaRPr lang="en-US" sz="1600" dirty="0"/>
          </a:p>
          <a:p>
            <a:pPr lvl="1" algn="just">
              <a:buFont typeface="Wingdings" pitchFamily="2" charset="2"/>
              <a:buChar char="Ø"/>
            </a:pPr>
            <a:r>
              <a:rPr lang="en-US" dirty="0">
                <a:solidFill>
                  <a:srgbClr val="C00000"/>
                </a:solidFill>
              </a:rPr>
              <a:t>“If in spite of this you still do not listen to me but continue to be hostile toward me, then in my anger I will be hostile toward you, and </a:t>
            </a:r>
            <a:r>
              <a:rPr lang="en-US" b="1" u="sng" dirty="0">
                <a:solidFill>
                  <a:srgbClr val="FF0000"/>
                </a:solidFill>
              </a:rPr>
              <a:t>I myself will punish you for your sins seven times over</a:t>
            </a:r>
            <a:r>
              <a:rPr lang="en-US" dirty="0">
                <a:solidFill>
                  <a:srgbClr val="C00000"/>
                </a:solidFill>
              </a:rPr>
              <a:t>.” </a:t>
            </a:r>
            <a:r>
              <a:rPr lang="en-US" dirty="0"/>
              <a:t>Leviticus 26:27-28</a:t>
            </a:r>
          </a:p>
        </p:txBody>
      </p:sp>
      <p:sp>
        <p:nvSpPr>
          <p:cNvPr id="3" name="Text Placeholder 2">
            <a:extLst>
              <a:ext uri="{FF2B5EF4-FFF2-40B4-BE49-F238E27FC236}">
                <a16:creationId xmlns:a16="http://schemas.microsoft.com/office/drawing/2014/main" id="{AD027DC6-13A0-E7A8-9C50-F925331DD34B}"/>
              </a:ext>
            </a:extLst>
          </p:cNvPr>
          <p:cNvSpPr txBox="1">
            <a:spLocks/>
          </p:cNvSpPr>
          <p:nvPr/>
        </p:nvSpPr>
        <p:spPr>
          <a:xfrm>
            <a:off x="519095" y="6006788"/>
            <a:ext cx="10623228" cy="57013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3600" dirty="0">
                <a:solidFill>
                  <a:srgbClr val="0070C0"/>
                </a:solidFill>
              </a:rPr>
              <a:t>It seems like God was trying to drive home a point</a:t>
            </a:r>
          </a:p>
        </p:txBody>
      </p:sp>
    </p:spTree>
    <p:extLst>
      <p:ext uri="{BB962C8B-B14F-4D97-AF65-F5344CB8AC3E}">
        <p14:creationId xmlns:p14="http://schemas.microsoft.com/office/powerpoint/2010/main" val="274242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dissolv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dissolv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dissolv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697EA-79FE-FAA0-7EC8-FC23EACF1C2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B130E5C-0978-8033-66C1-434309ADE93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17</a:t>
            </a:fld>
            <a:endParaRPr lang="en-US" dirty="0"/>
          </a:p>
        </p:txBody>
      </p:sp>
      <p:sp>
        <p:nvSpPr>
          <p:cNvPr id="3" name="Title 1">
            <a:extLst>
              <a:ext uri="{FF2B5EF4-FFF2-40B4-BE49-F238E27FC236}">
                <a16:creationId xmlns:a16="http://schemas.microsoft.com/office/drawing/2014/main" id="{C375D2C5-DE1D-E69F-AA68-35F174C443BC}"/>
              </a:ext>
            </a:extLst>
          </p:cNvPr>
          <p:cNvSpPr>
            <a:spLocks noGrp="1"/>
          </p:cNvSpPr>
          <p:nvPr>
            <p:ph type="title"/>
          </p:nvPr>
        </p:nvSpPr>
        <p:spPr>
          <a:xfrm>
            <a:off x="2933700" y="568961"/>
            <a:ext cx="8420100" cy="1780860"/>
          </a:xfrm>
        </p:spPr>
        <p:txBody>
          <a:bodyPr/>
          <a:lstStyle/>
          <a:p>
            <a:r>
              <a:rPr lang="en-US" b="1" dirty="0"/>
              <a:t>The rebirth of the nation of Israel</a:t>
            </a:r>
          </a:p>
        </p:txBody>
      </p:sp>
      <p:sp>
        <p:nvSpPr>
          <p:cNvPr id="6" name="TextBox 5">
            <a:extLst>
              <a:ext uri="{FF2B5EF4-FFF2-40B4-BE49-F238E27FC236}">
                <a16:creationId xmlns:a16="http://schemas.microsoft.com/office/drawing/2014/main" id="{EF621BDF-F40A-1BC1-0758-9CCAECB50DDC}"/>
              </a:ext>
            </a:extLst>
          </p:cNvPr>
          <p:cNvSpPr txBox="1"/>
          <p:nvPr/>
        </p:nvSpPr>
        <p:spPr>
          <a:xfrm>
            <a:off x="225494" y="2980145"/>
            <a:ext cx="1920240" cy="246888"/>
          </a:xfrm>
          <a:prstGeom prst="rect">
            <a:avLst/>
          </a:prstGeom>
          <a:pattFill prst="pct20">
            <a:fgClr>
              <a:srgbClr val="0070C0"/>
            </a:fgClr>
            <a:bgClr>
              <a:schemeClr val="bg1"/>
            </a:bgClr>
          </a:pattFill>
          <a:ln>
            <a:solidFill>
              <a:schemeClr val="tx1"/>
            </a:solidFill>
          </a:ln>
        </p:spPr>
        <p:txBody>
          <a:bodyPr wrap="square" rtlCol="0">
            <a:spAutoFit/>
          </a:bodyPr>
          <a:lstStyle/>
          <a:p>
            <a:pPr algn="ctr"/>
            <a:endParaRPr lang="en-US" sz="1000" dirty="0"/>
          </a:p>
        </p:txBody>
      </p:sp>
      <p:grpSp>
        <p:nvGrpSpPr>
          <p:cNvPr id="2" name="Group 1">
            <a:extLst>
              <a:ext uri="{FF2B5EF4-FFF2-40B4-BE49-F238E27FC236}">
                <a16:creationId xmlns:a16="http://schemas.microsoft.com/office/drawing/2014/main" id="{BC92EECE-6DD1-8F40-59F7-0BB01460A0B0}"/>
              </a:ext>
            </a:extLst>
          </p:cNvPr>
          <p:cNvGrpSpPr/>
          <p:nvPr/>
        </p:nvGrpSpPr>
        <p:grpSpPr>
          <a:xfrm>
            <a:off x="225494" y="3226366"/>
            <a:ext cx="1920240" cy="928488"/>
            <a:chOff x="225494" y="3226366"/>
            <a:chExt cx="1920240" cy="928488"/>
          </a:xfrm>
        </p:grpSpPr>
        <p:sp>
          <p:nvSpPr>
            <p:cNvPr id="7" name="Left Brace 6">
              <a:extLst>
                <a:ext uri="{FF2B5EF4-FFF2-40B4-BE49-F238E27FC236}">
                  <a16:creationId xmlns:a16="http://schemas.microsoft.com/office/drawing/2014/main" id="{1C8CB6DF-285E-0D7E-9280-A8DB3AA9A8AF}"/>
                </a:ext>
              </a:extLst>
            </p:cNvPr>
            <p:cNvSpPr/>
            <p:nvPr/>
          </p:nvSpPr>
          <p:spPr>
            <a:xfrm rot="16200000">
              <a:off x="1048454" y="2403406"/>
              <a:ext cx="274320" cy="1920240"/>
            </a:xfrm>
            <a:prstGeom prst="leftBrace">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B3A7D87D-67FB-50E5-E86A-FC00857BB59E}"/>
                </a:ext>
              </a:extLst>
            </p:cNvPr>
            <p:cNvSpPr txBox="1"/>
            <p:nvPr/>
          </p:nvSpPr>
          <p:spPr>
            <a:xfrm>
              <a:off x="452027" y="3508523"/>
              <a:ext cx="1467173" cy="646331"/>
            </a:xfrm>
            <a:prstGeom prst="rect">
              <a:avLst/>
            </a:prstGeom>
            <a:noFill/>
          </p:spPr>
          <p:txBody>
            <a:bodyPr wrap="square" rtlCol="0">
              <a:spAutoFit/>
            </a:bodyPr>
            <a:lstStyle/>
            <a:p>
              <a:pPr algn="ctr"/>
              <a:r>
                <a:rPr lang="en-US" dirty="0">
                  <a:solidFill>
                    <a:srgbClr val="0070C0"/>
                  </a:solidFill>
                </a:rPr>
                <a:t>70 Years of Punishment</a:t>
              </a:r>
            </a:p>
          </p:txBody>
        </p:sp>
      </p:grpSp>
      <p:sp>
        <p:nvSpPr>
          <p:cNvPr id="10" name="TextBox 9">
            <a:extLst>
              <a:ext uri="{FF2B5EF4-FFF2-40B4-BE49-F238E27FC236}">
                <a16:creationId xmlns:a16="http://schemas.microsoft.com/office/drawing/2014/main" id="{57FCD9DE-0911-13D5-4061-ACD696B98276}"/>
              </a:ext>
            </a:extLst>
          </p:cNvPr>
          <p:cNvSpPr txBox="1"/>
          <p:nvPr/>
        </p:nvSpPr>
        <p:spPr>
          <a:xfrm>
            <a:off x="2150745" y="2980145"/>
            <a:ext cx="9875520" cy="246221"/>
          </a:xfrm>
          <a:prstGeom prst="rect">
            <a:avLst/>
          </a:prstGeom>
          <a:pattFill prst="pct20">
            <a:fgClr>
              <a:schemeClr val="accent6">
                <a:lumMod val="75000"/>
              </a:schemeClr>
            </a:fgClr>
            <a:bgClr>
              <a:schemeClr val="bg1"/>
            </a:bgClr>
          </a:pattFill>
          <a:ln>
            <a:solidFill>
              <a:schemeClr val="tx1"/>
            </a:solidFill>
          </a:ln>
        </p:spPr>
        <p:txBody>
          <a:bodyPr wrap="square" rtlCol="0">
            <a:spAutoFit/>
          </a:bodyPr>
          <a:lstStyle/>
          <a:p>
            <a:pPr algn="ctr"/>
            <a:endParaRPr lang="en-US" sz="1000" dirty="0"/>
          </a:p>
        </p:txBody>
      </p:sp>
      <p:grpSp>
        <p:nvGrpSpPr>
          <p:cNvPr id="16" name="Group 15">
            <a:extLst>
              <a:ext uri="{FF2B5EF4-FFF2-40B4-BE49-F238E27FC236}">
                <a16:creationId xmlns:a16="http://schemas.microsoft.com/office/drawing/2014/main" id="{246F4D02-DE8E-EB1F-52B5-BEBF178A36F0}"/>
              </a:ext>
            </a:extLst>
          </p:cNvPr>
          <p:cNvGrpSpPr/>
          <p:nvPr/>
        </p:nvGrpSpPr>
        <p:grpSpPr>
          <a:xfrm>
            <a:off x="2155756" y="3226366"/>
            <a:ext cx="9875520" cy="651489"/>
            <a:chOff x="2155756" y="3226366"/>
            <a:chExt cx="9875520" cy="651489"/>
          </a:xfrm>
        </p:grpSpPr>
        <p:sp>
          <p:nvSpPr>
            <p:cNvPr id="11" name="Left Brace 10">
              <a:extLst>
                <a:ext uri="{FF2B5EF4-FFF2-40B4-BE49-F238E27FC236}">
                  <a16:creationId xmlns:a16="http://schemas.microsoft.com/office/drawing/2014/main" id="{CC1213FB-A049-4CB9-499D-33E83201D2F9}"/>
                </a:ext>
              </a:extLst>
            </p:cNvPr>
            <p:cNvSpPr/>
            <p:nvPr/>
          </p:nvSpPr>
          <p:spPr>
            <a:xfrm rot="16200000">
              <a:off x="6956356" y="-1574234"/>
              <a:ext cx="274320" cy="9875520"/>
            </a:xfrm>
            <a:prstGeom prst="leftBrac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lumMod val="75000"/>
                  </a:schemeClr>
                </a:solidFill>
              </a:endParaRPr>
            </a:p>
          </p:txBody>
        </p:sp>
        <p:sp>
          <p:nvSpPr>
            <p:cNvPr id="12" name="TextBox 11">
              <a:extLst>
                <a:ext uri="{FF2B5EF4-FFF2-40B4-BE49-F238E27FC236}">
                  <a16:creationId xmlns:a16="http://schemas.microsoft.com/office/drawing/2014/main" id="{EB0436A7-2319-2E8A-5486-45BAB6731785}"/>
                </a:ext>
              </a:extLst>
            </p:cNvPr>
            <p:cNvSpPr txBox="1"/>
            <p:nvPr/>
          </p:nvSpPr>
          <p:spPr>
            <a:xfrm>
              <a:off x="4966488" y="3508523"/>
              <a:ext cx="4354524" cy="369332"/>
            </a:xfrm>
            <a:prstGeom prst="rect">
              <a:avLst/>
            </a:prstGeom>
            <a:noFill/>
            <a:ln>
              <a:noFill/>
            </a:ln>
          </p:spPr>
          <p:txBody>
            <a:bodyPr wrap="square" rtlCol="0">
              <a:spAutoFit/>
            </a:bodyPr>
            <a:lstStyle/>
            <a:p>
              <a:pPr algn="ctr"/>
              <a:r>
                <a:rPr lang="en-US" dirty="0">
                  <a:solidFill>
                    <a:schemeClr val="accent6">
                      <a:lumMod val="75000"/>
                    </a:schemeClr>
                  </a:solidFill>
                </a:rPr>
                <a:t>7x360 Years of Punishment (2,520 Years)</a:t>
              </a:r>
            </a:p>
          </p:txBody>
        </p:sp>
      </p:grpSp>
      <p:grpSp>
        <p:nvGrpSpPr>
          <p:cNvPr id="13" name="Group 12">
            <a:extLst>
              <a:ext uri="{FF2B5EF4-FFF2-40B4-BE49-F238E27FC236}">
                <a16:creationId xmlns:a16="http://schemas.microsoft.com/office/drawing/2014/main" id="{86F3B202-A041-75DA-8E78-7DA9C80BDC67}"/>
              </a:ext>
            </a:extLst>
          </p:cNvPr>
          <p:cNvGrpSpPr/>
          <p:nvPr/>
        </p:nvGrpSpPr>
        <p:grpSpPr>
          <a:xfrm>
            <a:off x="225494" y="2344758"/>
            <a:ext cx="11795760" cy="643652"/>
            <a:chOff x="225494" y="4253885"/>
            <a:chExt cx="11795760" cy="643652"/>
          </a:xfrm>
        </p:grpSpPr>
        <p:sp>
          <p:nvSpPr>
            <p:cNvPr id="14" name="Left Brace 13">
              <a:extLst>
                <a:ext uri="{FF2B5EF4-FFF2-40B4-BE49-F238E27FC236}">
                  <a16:creationId xmlns:a16="http://schemas.microsoft.com/office/drawing/2014/main" id="{DBD07653-CC45-B3E9-3F1C-99EE4CCA3B2A}"/>
                </a:ext>
              </a:extLst>
            </p:cNvPr>
            <p:cNvSpPr/>
            <p:nvPr/>
          </p:nvSpPr>
          <p:spPr>
            <a:xfrm rot="5400000">
              <a:off x="5986214" y="-1137503"/>
              <a:ext cx="274320" cy="11795760"/>
            </a:xfrm>
            <a:prstGeom prst="lef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757D2BE-197E-A971-774F-F7D4FF8AFE5B}"/>
                </a:ext>
              </a:extLst>
            </p:cNvPr>
            <p:cNvSpPr txBox="1"/>
            <p:nvPr/>
          </p:nvSpPr>
          <p:spPr>
            <a:xfrm>
              <a:off x="3609673" y="4253885"/>
              <a:ext cx="5027402" cy="369332"/>
            </a:xfrm>
            <a:prstGeom prst="rect">
              <a:avLst/>
            </a:prstGeom>
            <a:noFill/>
          </p:spPr>
          <p:txBody>
            <a:bodyPr wrap="square" rtlCol="0">
              <a:spAutoFit/>
            </a:bodyPr>
            <a:lstStyle/>
            <a:p>
              <a:pPr algn="ctr"/>
              <a:r>
                <a:rPr lang="en-US" dirty="0">
                  <a:solidFill>
                    <a:srgbClr val="C00000"/>
                  </a:solidFill>
                </a:rPr>
                <a:t>2,590 Total Years of Punishment for Disobedience</a:t>
              </a:r>
            </a:p>
          </p:txBody>
        </p:sp>
      </p:grpSp>
      <p:sp>
        <p:nvSpPr>
          <p:cNvPr id="27" name="Text Placeholder 2">
            <a:extLst>
              <a:ext uri="{FF2B5EF4-FFF2-40B4-BE49-F238E27FC236}">
                <a16:creationId xmlns:a16="http://schemas.microsoft.com/office/drawing/2014/main" id="{AC0B4B29-E998-7BB5-D2BC-4C9389B7ED6A}"/>
              </a:ext>
            </a:extLst>
          </p:cNvPr>
          <p:cNvSpPr txBox="1">
            <a:spLocks/>
          </p:cNvSpPr>
          <p:nvPr/>
        </p:nvSpPr>
        <p:spPr>
          <a:xfrm>
            <a:off x="225493" y="4199402"/>
            <a:ext cx="11795761" cy="6199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dirty="0"/>
              <a:t>Prophetic years are 360-day years</a:t>
            </a:r>
          </a:p>
        </p:txBody>
      </p:sp>
      <p:sp>
        <p:nvSpPr>
          <p:cNvPr id="29" name="TextBox 28">
            <a:extLst>
              <a:ext uri="{FF2B5EF4-FFF2-40B4-BE49-F238E27FC236}">
                <a16:creationId xmlns:a16="http://schemas.microsoft.com/office/drawing/2014/main" id="{1F1DBB53-565E-F0F7-3AB6-9B9B86A00688}"/>
              </a:ext>
            </a:extLst>
          </p:cNvPr>
          <p:cNvSpPr txBox="1"/>
          <p:nvPr/>
        </p:nvSpPr>
        <p:spPr>
          <a:xfrm>
            <a:off x="215472" y="5507033"/>
            <a:ext cx="1920240" cy="246888"/>
          </a:xfrm>
          <a:prstGeom prst="rect">
            <a:avLst/>
          </a:prstGeom>
          <a:pattFill prst="pct20">
            <a:fgClr>
              <a:srgbClr val="0070C0"/>
            </a:fgClr>
            <a:bgClr>
              <a:schemeClr val="bg1"/>
            </a:bgClr>
          </a:pattFill>
          <a:ln>
            <a:solidFill>
              <a:schemeClr val="tx1"/>
            </a:solidFill>
          </a:ln>
        </p:spPr>
        <p:txBody>
          <a:bodyPr wrap="square" rtlCol="0">
            <a:spAutoFit/>
          </a:bodyPr>
          <a:lstStyle/>
          <a:p>
            <a:pPr algn="ctr"/>
            <a:endParaRPr lang="en-US" sz="1000" dirty="0"/>
          </a:p>
        </p:txBody>
      </p:sp>
      <p:grpSp>
        <p:nvGrpSpPr>
          <p:cNvPr id="17" name="Group 16">
            <a:extLst>
              <a:ext uri="{FF2B5EF4-FFF2-40B4-BE49-F238E27FC236}">
                <a16:creationId xmlns:a16="http://schemas.microsoft.com/office/drawing/2014/main" id="{A885500E-FED1-BE4A-95DE-EDDCA8DF2DB1}"/>
              </a:ext>
            </a:extLst>
          </p:cNvPr>
          <p:cNvGrpSpPr/>
          <p:nvPr/>
        </p:nvGrpSpPr>
        <p:grpSpPr>
          <a:xfrm>
            <a:off x="215472" y="5753254"/>
            <a:ext cx="1920240" cy="928488"/>
            <a:chOff x="215472" y="5753254"/>
            <a:chExt cx="1920240" cy="928488"/>
          </a:xfrm>
        </p:grpSpPr>
        <p:sp>
          <p:nvSpPr>
            <p:cNvPr id="30" name="Left Brace 29">
              <a:extLst>
                <a:ext uri="{FF2B5EF4-FFF2-40B4-BE49-F238E27FC236}">
                  <a16:creationId xmlns:a16="http://schemas.microsoft.com/office/drawing/2014/main" id="{90023963-70AA-ED20-3098-C0E71F6D916D}"/>
                </a:ext>
              </a:extLst>
            </p:cNvPr>
            <p:cNvSpPr/>
            <p:nvPr/>
          </p:nvSpPr>
          <p:spPr>
            <a:xfrm rot="16200000">
              <a:off x="1038432" y="4930294"/>
              <a:ext cx="274320" cy="1920240"/>
            </a:xfrm>
            <a:prstGeom prst="leftBrace">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BCFC01B3-9F84-4B2A-39C3-EF99E79FB7CF}"/>
                </a:ext>
              </a:extLst>
            </p:cNvPr>
            <p:cNvSpPr txBox="1"/>
            <p:nvPr/>
          </p:nvSpPr>
          <p:spPr>
            <a:xfrm>
              <a:off x="442005" y="6035411"/>
              <a:ext cx="1467173" cy="646331"/>
            </a:xfrm>
            <a:prstGeom prst="rect">
              <a:avLst/>
            </a:prstGeom>
            <a:noFill/>
          </p:spPr>
          <p:txBody>
            <a:bodyPr wrap="square" rtlCol="0">
              <a:spAutoFit/>
            </a:bodyPr>
            <a:lstStyle/>
            <a:p>
              <a:pPr algn="ctr"/>
              <a:r>
                <a:rPr lang="en-US" dirty="0">
                  <a:solidFill>
                    <a:srgbClr val="0070C0"/>
                  </a:solidFill>
                </a:rPr>
                <a:t>69 Years of Punishment</a:t>
              </a:r>
            </a:p>
          </p:txBody>
        </p:sp>
      </p:grpSp>
      <p:sp>
        <p:nvSpPr>
          <p:cNvPr id="33" name="TextBox 32">
            <a:extLst>
              <a:ext uri="{FF2B5EF4-FFF2-40B4-BE49-F238E27FC236}">
                <a16:creationId xmlns:a16="http://schemas.microsoft.com/office/drawing/2014/main" id="{A1E0EE81-FB53-7F57-3BB9-AA583CBA5140}"/>
              </a:ext>
            </a:extLst>
          </p:cNvPr>
          <p:cNvSpPr txBox="1"/>
          <p:nvPr/>
        </p:nvSpPr>
        <p:spPr>
          <a:xfrm>
            <a:off x="2140723" y="5507033"/>
            <a:ext cx="9875520" cy="246221"/>
          </a:xfrm>
          <a:prstGeom prst="rect">
            <a:avLst/>
          </a:prstGeom>
          <a:pattFill prst="pct20">
            <a:fgClr>
              <a:schemeClr val="accent6">
                <a:lumMod val="75000"/>
              </a:schemeClr>
            </a:fgClr>
            <a:bgClr>
              <a:schemeClr val="bg1"/>
            </a:bgClr>
          </a:pattFill>
          <a:ln>
            <a:solidFill>
              <a:schemeClr val="tx1"/>
            </a:solidFill>
          </a:ln>
        </p:spPr>
        <p:txBody>
          <a:bodyPr wrap="square" rtlCol="0">
            <a:spAutoFit/>
          </a:bodyPr>
          <a:lstStyle/>
          <a:p>
            <a:pPr algn="ctr"/>
            <a:endParaRPr lang="en-US" sz="1000" dirty="0"/>
          </a:p>
        </p:txBody>
      </p:sp>
      <p:grpSp>
        <p:nvGrpSpPr>
          <p:cNvPr id="18" name="Group 17">
            <a:extLst>
              <a:ext uri="{FF2B5EF4-FFF2-40B4-BE49-F238E27FC236}">
                <a16:creationId xmlns:a16="http://schemas.microsoft.com/office/drawing/2014/main" id="{334EE999-A481-3C40-BEFA-862D92514D32}"/>
              </a:ext>
            </a:extLst>
          </p:cNvPr>
          <p:cNvGrpSpPr/>
          <p:nvPr/>
        </p:nvGrpSpPr>
        <p:grpSpPr>
          <a:xfrm>
            <a:off x="2145734" y="5753254"/>
            <a:ext cx="9875520" cy="651489"/>
            <a:chOff x="2145734" y="5753254"/>
            <a:chExt cx="9875520" cy="651489"/>
          </a:xfrm>
        </p:grpSpPr>
        <p:sp>
          <p:nvSpPr>
            <p:cNvPr id="34" name="Left Brace 33">
              <a:extLst>
                <a:ext uri="{FF2B5EF4-FFF2-40B4-BE49-F238E27FC236}">
                  <a16:creationId xmlns:a16="http://schemas.microsoft.com/office/drawing/2014/main" id="{067135D7-3025-B4A4-667B-5B9AF2826D2E}"/>
                </a:ext>
              </a:extLst>
            </p:cNvPr>
            <p:cNvSpPr/>
            <p:nvPr/>
          </p:nvSpPr>
          <p:spPr>
            <a:xfrm rot="16200000">
              <a:off x="6946334" y="952654"/>
              <a:ext cx="274320" cy="9875520"/>
            </a:xfrm>
            <a:prstGeom prst="leftBrac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lumMod val="75000"/>
                  </a:schemeClr>
                </a:solidFill>
              </a:endParaRPr>
            </a:p>
          </p:txBody>
        </p:sp>
        <p:sp>
          <p:nvSpPr>
            <p:cNvPr id="35" name="TextBox 34">
              <a:extLst>
                <a:ext uri="{FF2B5EF4-FFF2-40B4-BE49-F238E27FC236}">
                  <a16:creationId xmlns:a16="http://schemas.microsoft.com/office/drawing/2014/main" id="{FD893CE6-75D0-FC2D-3E89-336E92273661}"/>
                </a:ext>
              </a:extLst>
            </p:cNvPr>
            <p:cNvSpPr txBox="1"/>
            <p:nvPr/>
          </p:nvSpPr>
          <p:spPr>
            <a:xfrm>
              <a:off x="5622419" y="6035411"/>
              <a:ext cx="2932171" cy="369332"/>
            </a:xfrm>
            <a:prstGeom prst="rect">
              <a:avLst/>
            </a:prstGeom>
            <a:noFill/>
            <a:ln>
              <a:noFill/>
            </a:ln>
          </p:spPr>
          <p:txBody>
            <a:bodyPr wrap="square" rtlCol="0">
              <a:spAutoFit/>
            </a:bodyPr>
            <a:lstStyle/>
            <a:p>
              <a:pPr algn="ctr"/>
              <a:r>
                <a:rPr lang="en-US" dirty="0">
                  <a:solidFill>
                    <a:schemeClr val="accent6">
                      <a:lumMod val="75000"/>
                    </a:schemeClr>
                  </a:solidFill>
                </a:rPr>
                <a:t>2,486 Years of Punishment</a:t>
              </a:r>
            </a:p>
          </p:txBody>
        </p:sp>
      </p:grpSp>
      <p:grpSp>
        <p:nvGrpSpPr>
          <p:cNvPr id="36" name="Group 35">
            <a:extLst>
              <a:ext uri="{FF2B5EF4-FFF2-40B4-BE49-F238E27FC236}">
                <a16:creationId xmlns:a16="http://schemas.microsoft.com/office/drawing/2014/main" id="{E6E75D2D-68BA-ECB9-40C1-79865D61822F}"/>
              </a:ext>
            </a:extLst>
          </p:cNvPr>
          <p:cNvGrpSpPr/>
          <p:nvPr/>
        </p:nvGrpSpPr>
        <p:grpSpPr>
          <a:xfrm>
            <a:off x="215472" y="4871646"/>
            <a:ext cx="11795760" cy="643652"/>
            <a:chOff x="225494" y="4253885"/>
            <a:chExt cx="11795760" cy="643652"/>
          </a:xfrm>
        </p:grpSpPr>
        <p:sp>
          <p:nvSpPr>
            <p:cNvPr id="37" name="Left Brace 36">
              <a:extLst>
                <a:ext uri="{FF2B5EF4-FFF2-40B4-BE49-F238E27FC236}">
                  <a16:creationId xmlns:a16="http://schemas.microsoft.com/office/drawing/2014/main" id="{7926C501-A5A7-0A67-AAE2-694BC6E00D98}"/>
                </a:ext>
              </a:extLst>
            </p:cNvPr>
            <p:cNvSpPr/>
            <p:nvPr/>
          </p:nvSpPr>
          <p:spPr>
            <a:xfrm rot="5400000">
              <a:off x="5986214" y="-1137503"/>
              <a:ext cx="274320" cy="11795760"/>
            </a:xfrm>
            <a:prstGeom prst="lef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5DD20377-2454-723F-F43A-D3DD04D6FCE5}"/>
                </a:ext>
              </a:extLst>
            </p:cNvPr>
            <p:cNvSpPr txBox="1"/>
            <p:nvPr/>
          </p:nvSpPr>
          <p:spPr>
            <a:xfrm>
              <a:off x="3609673" y="4253885"/>
              <a:ext cx="5027402" cy="369332"/>
            </a:xfrm>
            <a:prstGeom prst="rect">
              <a:avLst/>
            </a:prstGeom>
            <a:noFill/>
          </p:spPr>
          <p:txBody>
            <a:bodyPr wrap="square" rtlCol="0">
              <a:spAutoFit/>
            </a:bodyPr>
            <a:lstStyle/>
            <a:p>
              <a:pPr algn="ctr"/>
              <a:r>
                <a:rPr lang="en-US" dirty="0">
                  <a:solidFill>
                    <a:srgbClr val="C00000"/>
                  </a:solidFill>
                </a:rPr>
                <a:t>2,555 Total Calendar Years of Punishment</a:t>
              </a:r>
            </a:p>
          </p:txBody>
        </p:sp>
      </p:grpSp>
    </p:spTree>
    <p:extLst>
      <p:ext uri="{BB962C8B-B14F-4D97-AF65-F5344CB8AC3E}">
        <p14:creationId xmlns:p14="http://schemas.microsoft.com/office/powerpoint/2010/main" val="319655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dissolv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dissolve">
                                      <p:cBhvr>
                                        <p:cTn id="29" dur="500"/>
                                        <p:tgtEl>
                                          <p:spTgt spid="27">
                                            <p:txEl>
                                              <p:pRg st="0" end="0"/>
                                            </p:txEl>
                                          </p:spTgt>
                                        </p:tgtEl>
                                      </p:cBhvr>
                                    </p:animEffect>
                                  </p:childTnLst>
                                </p:cTn>
                              </p:par>
                            </p:childTnLst>
                          </p:cTn>
                        </p:par>
                        <p:par>
                          <p:cTn id="30" fill="hold">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dissolve">
                                      <p:cBhvr>
                                        <p:cTn id="33" dur="500"/>
                                        <p:tgtEl>
                                          <p:spTgt spid="29"/>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dissolve">
                                      <p:cBhvr>
                                        <p:cTn id="36" dur="500"/>
                                        <p:tgtEl>
                                          <p:spTgt spid="33"/>
                                        </p:tgtEl>
                                      </p:cBhvr>
                                    </p:animEffect>
                                  </p:childTnLst>
                                </p:cTn>
                              </p:par>
                            </p:childTnLst>
                          </p:cTn>
                        </p:par>
                        <p:par>
                          <p:cTn id="37" fill="hold">
                            <p:stCondLst>
                              <p:cond delay="1000"/>
                            </p:stCondLst>
                            <p:childTnLst>
                              <p:par>
                                <p:cTn id="38" presetID="9" presetClass="entr" presetSubtype="0"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dissolve">
                                      <p:cBhvr>
                                        <p:cTn id="40" dur="500"/>
                                        <p:tgtEl>
                                          <p:spTgt spid="36"/>
                                        </p:tgtEl>
                                      </p:cBhvr>
                                    </p:animEffect>
                                  </p:childTnLst>
                                </p:cTn>
                              </p:par>
                            </p:childTnLst>
                          </p:cTn>
                        </p:par>
                        <p:par>
                          <p:cTn id="41" fill="hold">
                            <p:stCondLst>
                              <p:cond delay="1500"/>
                            </p:stCondLst>
                            <p:childTnLst>
                              <p:par>
                                <p:cTn id="42" presetID="9"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dissolve">
                                      <p:cBhvr>
                                        <p:cTn id="44" dur="500"/>
                                        <p:tgtEl>
                                          <p:spTgt spid="17"/>
                                        </p:tgtEl>
                                      </p:cBhvr>
                                    </p:animEffect>
                                  </p:childTnLst>
                                </p:cTn>
                              </p:par>
                            </p:childTnLst>
                          </p:cTn>
                        </p:par>
                        <p:par>
                          <p:cTn id="45" fill="hold">
                            <p:stCondLst>
                              <p:cond delay="2000"/>
                            </p:stCondLst>
                            <p:childTnLst>
                              <p:par>
                                <p:cTn id="46" presetID="9"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dissolv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27" grpId="0" uiExpand="1" build="p"/>
      <p:bldP spid="29"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09E27-36B4-5DC0-5E9B-F8E9231C031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E81864-6932-3BE0-0A80-48983397993B}"/>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18</a:t>
            </a:fld>
            <a:endParaRPr lang="en-US" dirty="0"/>
          </a:p>
        </p:txBody>
      </p:sp>
      <p:sp>
        <p:nvSpPr>
          <p:cNvPr id="3" name="Title 1">
            <a:extLst>
              <a:ext uri="{FF2B5EF4-FFF2-40B4-BE49-F238E27FC236}">
                <a16:creationId xmlns:a16="http://schemas.microsoft.com/office/drawing/2014/main" id="{2FDCF23F-1F60-AE82-91A0-AD1BE9C24A7B}"/>
              </a:ext>
            </a:extLst>
          </p:cNvPr>
          <p:cNvSpPr>
            <a:spLocks noGrp="1"/>
          </p:cNvSpPr>
          <p:nvPr>
            <p:ph type="title"/>
          </p:nvPr>
        </p:nvSpPr>
        <p:spPr>
          <a:xfrm>
            <a:off x="2933700" y="568961"/>
            <a:ext cx="8420100" cy="1780860"/>
          </a:xfrm>
        </p:spPr>
        <p:txBody>
          <a:bodyPr/>
          <a:lstStyle/>
          <a:p>
            <a:r>
              <a:rPr lang="en-US" b="1" dirty="0"/>
              <a:t>The rebirth of the nation of Israel</a:t>
            </a:r>
          </a:p>
        </p:txBody>
      </p:sp>
      <p:grpSp>
        <p:nvGrpSpPr>
          <p:cNvPr id="4" name="Group 3">
            <a:extLst>
              <a:ext uri="{FF2B5EF4-FFF2-40B4-BE49-F238E27FC236}">
                <a16:creationId xmlns:a16="http://schemas.microsoft.com/office/drawing/2014/main" id="{A1165950-DDCF-EDBE-5818-2356F7863F67}"/>
              </a:ext>
            </a:extLst>
          </p:cNvPr>
          <p:cNvGrpSpPr/>
          <p:nvPr/>
        </p:nvGrpSpPr>
        <p:grpSpPr>
          <a:xfrm>
            <a:off x="225494" y="2980145"/>
            <a:ext cx="1920240" cy="1174709"/>
            <a:chOff x="225494" y="4889272"/>
            <a:chExt cx="1920240" cy="1174709"/>
          </a:xfrm>
        </p:grpSpPr>
        <p:sp>
          <p:nvSpPr>
            <p:cNvPr id="6" name="TextBox 5">
              <a:extLst>
                <a:ext uri="{FF2B5EF4-FFF2-40B4-BE49-F238E27FC236}">
                  <a16:creationId xmlns:a16="http://schemas.microsoft.com/office/drawing/2014/main" id="{CC47AB54-D93F-17AE-8488-864F8E866179}"/>
                </a:ext>
              </a:extLst>
            </p:cNvPr>
            <p:cNvSpPr txBox="1"/>
            <p:nvPr/>
          </p:nvSpPr>
          <p:spPr>
            <a:xfrm>
              <a:off x="225494" y="4889272"/>
              <a:ext cx="1920240" cy="246888"/>
            </a:xfrm>
            <a:prstGeom prst="rect">
              <a:avLst/>
            </a:prstGeom>
            <a:pattFill prst="pct20">
              <a:fgClr>
                <a:srgbClr val="0070C0"/>
              </a:fgClr>
              <a:bgClr>
                <a:schemeClr val="bg1"/>
              </a:bgClr>
            </a:pattFill>
            <a:ln>
              <a:solidFill>
                <a:schemeClr val="tx1"/>
              </a:solidFill>
            </a:ln>
          </p:spPr>
          <p:txBody>
            <a:bodyPr wrap="square" rtlCol="0">
              <a:spAutoFit/>
            </a:bodyPr>
            <a:lstStyle/>
            <a:p>
              <a:pPr algn="ctr"/>
              <a:endParaRPr lang="en-US" sz="1000" dirty="0"/>
            </a:p>
          </p:txBody>
        </p:sp>
        <p:sp>
          <p:nvSpPr>
            <p:cNvPr id="7" name="Left Brace 6">
              <a:extLst>
                <a:ext uri="{FF2B5EF4-FFF2-40B4-BE49-F238E27FC236}">
                  <a16:creationId xmlns:a16="http://schemas.microsoft.com/office/drawing/2014/main" id="{4D968C76-FBBF-DD87-4E7E-A1B7701AAE6A}"/>
                </a:ext>
              </a:extLst>
            </p:cNvPr>
            <p:cNvSpPr/>
            <p:nvPr/>
          </p:nvSpPr>
          <p:spPr>
            <a:xfrm rot="16200000">
              <a:off x="1048454" y="4312533"/>
              <a:ext cx="274320" cy="1920240"/>
            </a:xfrm>
            <a:prstGeom prst="leftBrace">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2B0C541D-18B1-DA25-3A77-E5FB0476B2AF}"/>
                </a:ext>
              </a:extLst>
            </p:cNvPr>
            <p:cNvSpPr txBox="1"/>
            <p:nvPr/>
          </p:nvSpPr>
          <p:spPr>
            <a:xfrm>
              <a:off x="452027" y="5417650"/>
              <a:ext cx="1467173" cy="646331"/>
            </a:xfrm>
            <a:prstGeom prst="rect">
              <a:avLst/>
            </a:prstGeom>
            <a:noFill/>
          </p:spPr>
          <p:txBody>
            <a:bodyPr wrap="square" rtlCol="0">
              <a:spAutoFit/>
            </a:bodyPr>
            <a:lstStyle/>
            <a:p>
              <a:pPr algn="ctr"/>
              <a:r>
                <a:rPr lang="en-US" dirty="0">
                  <a:solidFill>
                    <a:srgbClr val="0070C0"/>
                  </a:solidFill>
                </a:rPr>
                <a:t>Initial Punishment</a:t>
              </a:r>
            </a:p>
          </p:txBody>
        </p:sp>
      </p:grpSp>
      <p:grpSp>
        <p:nvGrpSpPr>
          <p:cNvPr id="9" name="Group 8">
            <a:extLst>
              <a:ext uri="{FF2B5EF4-FFF2-40B4-BE49-F238E27FC236}">
                <a16:creationId xmlns:a16="http://schemas.microsoft.com/office/drawing/2014/main" id="{FD2FFC88-64C1-59C4-3B66-A6D76C311FF4}"/>
              </a:ext>
            </a:extLst>
          </p:cNvPr>
          <p:cNvGrpSpPr/>
          <p:nvPr/>
        </p:nvGrpSpPr>
        <p:grpSpPr>
          <a:xfrm>
            <a:off x="2150745" y="2980145"/>
            <a:ext cx="9880531" cy="897710"/>
            <a:chOff x="2205990" y="4889272"/>
            <a:chExt cx="9880531" cy="897710"/>
          </a:xfrm>
        </p:grpSpPr>
        <p:sp>
          <p:nvSpPr>
            <p:cNvPr id="10" name="TextBox 9">
              <a:extLst>
                <a:ext uri="{FF2B5EF4-FFF2-40B4-BE49-F238E27FC236}">
                  <a16:creationId xmlns:a16="http://schemas.microsoft.com/office/drawing/2014/main" id="{D487CFEB-CB50-55B6-3524-993B2C032A52}"/>
                </a:ext>
              </a:extLst>
            </p:cNvPr>
            <p:cNvSpPr txBox="1"/>
            <p:nvPr/>
          </p:nvSpPr>
          <p:spPr>
            <a:xfrm>
              <a:off x="2205990" y="4889272"/>
              <a:ext cx="9875520" cy="246221"/>
            </a:xfrm>
            <a:prstGeom prst="rect">
              <a:avLst/>
            </a:prstGeom>
            <a:pattFill prst="pct20">
              <a:fgClr>
                <a:schemeClr val="accent6">
                  <a:lumMod val="75000"/>
                </a:schemeClr>
              </a:fgClr>
              <a:bgClr>
                <a:schemeClr val="bg1"/>
              </a:bgClr>
            </a:pattFill>
            <a:ln>
              <a:solidFill>
                <a:schemeClr val="tx1"/>
              </a:solidFill>
            </a:ln>
          </p:spPr>
          <p:txBody>
            <a:bodyPr wrap="square" rtlCol="0">
              <a:spAutoFit/>
            </a:bodyPr>
            <a:lstStyle/>
            <a:p>
              <a:pPr algn="ctr"/>
              <a:endParaRPr lang="en-US" sz="1000" dirty="0"/>
            </a:p>
          </p:txBody>
        </p:sp>
        <p:sp>
          <p:nvSpPr>
            <p:cNvPr id="11" name="Left Brace 10">
              <a:extLst>
                <a:ext uri="{FF2B5EF4-FFF2-40B4-BE49-F238E27FC236}">
                  <a16:creationId xmlns:a16="http://schemas.microsoft.com/office/drawing/2014/main" id="{ABA20ED7-E2BA-9155-FF96-9B94E80744BC}"/>
                </a:ext>
              </a:extLst>
            </p:cNvPr>
            <p:cNvSpPr/>
            <p:nvPr/>
          </p:nvSpPr>
          <p:spPr>
            <a:xfrm rot="16200000">
              <a:off x="7011601" y="334893"/>
              <a:ext cx="274320" cy="9875520"/>
            </a:xfrm>
            <a:prstGeom prst="leftBrac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lumMod val="75000"/>
                  </a:schemeClr>
                </a:solidFill>
              </a:endParaRPr>
            </a:p>
          </p:txBody>
        </p:sp>
        <p:sp>
          <p:nvSpPr>
            <p:cNvPr id="12" name="TextBox 11">
              <a:extLst>
                <a:ext uri="{FF2B5EF4-FFF2-40B4-BE49-F238E27FC236}">
                  <a16:creationId xmlns:a16="http://schemas.microsoft.com/office/drawing/2014/main" id="{4C2D01EB-A13C-5FC1-51DC-3042F90F8663}"/>
                </a:ext>
              </a:extLst>
            </p:cNvPr>
            <p:cNvSpPr txBox="1"/>
            <p:nvPr/>
          </p:nvSpPr>
          <p:spPr>
            <a:xfrm>
              <a:off x="5021733" y="5417650"/>
              <a:ext cx="4354524" cy="369332"/>
            </a:xfrm>
            <a:prstGeom prst="rect">
              <a:avLst/>
            </a:prstGeom>
            <a:noFill/>
            <a:ln>
              <a:noFill/>
            </a:ln>
          </p:spPr>
          <p:txBody>
            <a:bodyPr wrap="square" rtlCol="0">
              <a:spAutoFit/>
            </a:bodyPr>
            <a:lstStyle/>
            <a:p>
              <a:pPr algn="ctr"/>
              <a:r>
                <a:rPr lang="en-US" dirty="0">
                  <a:solidFill>
                    <a:schemeClr val="accent6">
                      <a:lumMod val="75000"/>
                    </a:schemeClr>
                  </a:solidFill>
                </a:rPr>
                <a:t>Seven-Fold Punishment for Disobedience</a:t>
              </a:r>
            </a:p>
          </p:txBody>
        </p:sp>
      </p:grpSp>
      <p:grpSp>
        <p:nvGrpSpPr>
          <p:cNvPr id="52" name="Group 51">
            <a:extLst>
              <a:ext uri="{FF2B5EF4-FFF2-40B4-BE49-F238E27FC236}">
                <a16:creationId xmlns:a16="http://schemas.microsoft.com/office/drawing/2014/main" id="{47CC9815-5E89-D19A-9868-6C87D1F184DA}"/>
              </a:ext>
            </a:extLst>
          </p:cNvPr>
          <p:cNvGrpSpPr/>
          <p:nvPr/>
        </p:nvGrpSpPr>
        <p:grpSpPr>
          <a:xfrm>
            <a:off x="217516" y="3446601"/>
            <a:ext cx="4013521" cy="2841197"/>
            <a:chOff x="217516" y="3446601"/>
            <a:chExt cx="4013521" cy="2841197"/>
          </a:xfrm>
        </p:grpSpPr>
        <p:cxnSp>
          <p:nvCxnSpPr>
            <p:cNvPr id="16" name="Straight Arrow Connector 87">
              <a:extLst>
                <a:ext uri="{FF2B5EF4-FFF2-40B4-BE49-F238E27FC236}">
                  <a16:creationId xmlns:a16="http://schemas.microsoft.com/office/drawing/2014/main" id="{9988FC99-5E2B-7918-A295-9D2839AB71A9}"/>
                </a:ext>
              </a:extLst>
            </p:cNvPr>
            <p:cNvCxnSpPr>
              <a:cxnSpLocks/>
              <a:stCxn id="17" idx="1"/>
            </p:cNvCxnSpPr>
            <p:nvPr/>
          </p:nvCxnSpPr>
          <p:spPr>
            <a:xfrm rot="10800000">
              <a:off x="217516" y="3446601"/>
              <a:ext cx="234510" cy="251803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677A6A3-5F66-FD97-A234-3F0BC0EB9F60}"/>
                </a:ext>
              </a:extLst>
            </p:cNvPr>
            <p:cNvSpPr txBox="1"/>
            <p:nvPr/>
          </p:nvSpPr>
          <p:spPr>
            <a:xfrm>
              <a:off x="452026" y="5641467"/>
              <a:ext cx="3779011" cy="646331"/>
            </a:xfrm>
            <a:prstGeom prst="rect">
              <a:avLst/>
            </a:prstGeom>
            <a:noFill/>
          </p:spPr>
          <p:txBody>
            <a:bodyPr wrap="square" rtlCol="0">
              <a:spAutoFit/>
            </a:bodyPr>
            <a:lstStyle/>
            <a:p>
              <a:r>
                <a:rPr lang="en-US" b="1" dirty="0"/>
                <a:t>608 BC </a:t>
              </a:r>
              <a:r>
                <a:rPr lang="en-US" dirty="0"/>
                <a:t>– Israel is exiled to Babylon (2 Kings 24:1; Daniel 1:1-7)</a:t>
              </a:r>
            </a:p>
          </p:txBody>
        </p:sp>
      </p:grpSp>
      <p:grpSp>
        <p:nvGrpSpPr>
          <p:cNvPr id="53" name="Group 52">
            <a:extLst>
              <a:ext uri="{FF2B5EF4-FFF2-40B4-BE49-F238E27FC236}">
                <a16:creationId xmlns:a16="http://schemas.microsoft.com/office/drawing/2014/main" id="{4A9367F2-DF70-BD6F-35F5-05F426AC636C}"/>
              </a:ext>
            </a:extLst>
          </p:cNvPr>
          <p:cNvGrpSpPr/>
          <p:nvPr/>
        </p:nvGrpSpPr>
        <p:grpSpPr>
          <a:xfrm>
            <a:off x="2161697" y="3453873"/>
            <a:ext cx="4140942" cy="1988014"/>
            <a:chOff x="2161697" y="3453873"/>
            <a:chExt cx="4140942" cy="1988014"/>
          </a:xfrm>
        </p:grpSpPr>
        <p:cxnSp>
          <p:nvCxnSpPr>
            <p:cNvPr id="18" name="Straight Arrow Connector 87">
              <a:extLst>
                <a:ext uri="{FF2B5EF4-FFF2-40B4-BE49-F238E27FC236}">
                  <a16:creationId xmlns:a16="http://schemas.microsoft.com/office/drawing/2014/main" id="{9263A8F4-B826-5FB5-AA6A-92DBD7BD87AF}"/>
                </a:ext>
              </a:extLst>
            </p:cNvPr>
            <p:cNvCxnSpPr>
              <a:cxnSpLocks/>
              <a:stCxn id="21" idx="1"/>
            </p:cNvCxnSpPr>
            <p:nvPr/>
          </p:nvCxnSpPr>
          <p:spPr>
            <a:xfrm rot="10800000">
              <a:off x="2161697" y="3453873"/>
              <a:ext cx="361931" cy="1387851"/>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627206B-08EE-4D77-1443-0D888DCE150E}"/>
                </a:ext>
              </a:extLst>
            </p:cNvPr>
            <p:cNvSpPr txBox="1"/>
            <p:nvPr/>
          </p:nvSpPr>
          <p:spPr>
            <a:xfrm>
              <a:off x="2523627" y="4241558"/>
              <a:ext cx="3779012" cy="1200329"/>
            </a:xfrm>
            <a:prstGeom prst="rect">
              <a:avLst/>
            </a:prstGeom>
            <a:noFill/>
          </p:spPr>
          <p:txBody>
            <a:bodyPr wrap="square" rtlCol="0">
              <a:spAutoFit/>
            </a:bodyPr>
            <a:lstStyle/>
            <a:p>
              <a:r>
                <a:rPr lang="en-US" b="1" dirty="0"/>
                <a:t>539 BC </a:t>
              </a:r>
              <a:r>
                <a:rPr lang="en-US" dirty="0"/>
                <a:t>– Israel fails to heed Cyrus’ decree to allow the nation to return</a:t>
              </a:r>
            </a:p>
            <a:p>
              <a:r>
                <a:rPr lang="en-US" dirty="0"/>
                <a:t>(2 Chronicles 36:22-23; Ezra 1:1-4)</a:t>
              </a:r>
            </a:p>
            <a:p>
              <a:endParaRPr lang="en-US" dirty="0"/>
            </a:p>
          </p:txBody>
        </p:sp>
      </p:grpSp>
      <p:grpSp>
        <p:nvGrpSpPr>
          <p:cNvPr id="54" name="Group 53">
            <a:extLst>
              <a:ext uri="{FF2B5EF4-FFF2-40B4-BE49-F238E27FC236}">
                <a16:creationId xmlns:a16="http://schemas.microsoft.com/office/drawing/2014/main" id="{2EE6C2F5-4BE1-0B45-6ED1-B739B104616C}"/>
              </a:ext>
            </a:extLst>
          </p:cNvPr>
          <p:cNvGrpSpPr/>
          <p:nvPr/>
        </p:nvGrpSpPr>
        <p:grpSpPr>
          <a:xfrm>
            <a:off x="7581891" y="3429000"/>
            <a:ext cx="4444374" cy="1458889"/>
            <a:chOff x="7581891" y="3429000"/>
            <a:chExt cx="4444374" cy="1458889"/>
          </a:xfrm>
        </p:grpSpPr>
        <p:sp>
          <p:nvSpPr>
            <p:cNvPr id="43" name="TextBox 42">
              <a:extLst>
                <a:ext uri="{FF2B5EF4-FFF2-40B4-BE49-F238E27FC236}">
                  <a16:creationId xmlns:a16="http://schemas.microsoft.com/office/drawing/2014/main" id="{5E4B6447-67FF-59EB-3A6E-AFFED26FD109}"/>
                </a:ext>
              </a:extLst>
            </p:cNvPr>
            <p:cNvSpPr txBox="1"/>
            <p:nvPr/>
          </p:nvSpPr>
          <p:spPr>
            <a:xfrm>
              <a:off x="7581891" y="4241558"/>
              <a:ext cx="3779011" cy="646331"/>
            </a:xfrm>
            <a:prstGeom prst="rect">
              <a:avLst/>
            </a:prstGeom>
            <a:noFill/>
          </p:spPr>
          <p:txBody>
            <a:bodyPr wrap="square" rtlCol="0">
              <a:spAutoFit/>
            </a:bodyPr>
            <a:lstStyle/>
            <a:p>
              <a:r>
                <a:rPr lang="en-US" b="1" dirty="0"/>
                <a:t>1948 </a:t>
              </a:r>
              <a:r>
                <a:rPr lang="en-US" dirty="0"/>
                <a:t>– Israel is restored as a nation </a:t>
              </a:r>
            </a:p>
            <a:p>
              <a:r>
                <a:rPr lang="en-US" dirty="0"/>
                <a:t>(2 Kings 24:1; Daniel 1:1-7)</a:t>
              </a:r>
            </a:p>
          </p:txBody>
        </p:sp>
        <p:cxnSp>
          <p:nvCxnSpPr>
            <p:cNvPr id="44" name="Straight Arrow Connector 87">
              <a:extLst>
                <a:ext uri="{FF2B5EF4-FFF2-40B4-BE49-F238E27FC236}">
                  <a16:creationId xmlns:a16="http://schemas.microsoft.com/office/drawing/2014/main" id="{41E3CF8A-3010-3776-2D04-4AAB8A11A446}"/>
                </a:ext>
              </a:extLst>
            </p:cNvPr>
            <p:cNvCxnSpPr>
              <a:cxnSpLocks/>
              <a:stCxn id="43" idx="3"/>
            </p:cNvCxnSpPr>
            <p:nvPr/>
          </p:nvCxnSpPr>
          <p:spPr>
            <a:xfrm flipV="1">
              <a:off x="11360902" y="3429000"/>
              <a:ext cx="665363" cy="113572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24BDDC13-96CB-A7DE-7EBA-64482C39A2AB}"/>
              </a:ext>
            </a:extLst>
          </p:cNvPr>
          <p:cNvGrpSpPr/>
          <p:nvPr/>
        </p:nvGrpSpPr>
        <p:grpSpPr>
          <a:xfrm>
            <a:off x="225494" y="2344758"/>
            <a:ext cx="11795760" cy="643652"/>
            <a:chOff x="225494" y="4253885"/>
            <a:chExt cx="11795760" cy="643652"/>
          </a:xfrm>
        </p:grpSpPr>
        <p:sp>
          <p:nvSpPr>
            <p:cNvPr id="58" name="Left Brace 57">
              <a:extLst>
                <a:ext uri="{FF2B5EF4-FFF2-40B4-BE49-F238E27FC236}">
                  <a16:creationId xmlns:a16="http://schemas.microsoft.com/office/drawing/2014/main" id="{8D82E94D-5B22-69E2-5844-0CB7BB5D6FC8}"/>
                </a:ext>
              </a:extLst>
            </p:cNvPr>
            <p:cNvSpPr/>
            <p:nvPr/>
          </p:nvSpPr>
          <p:spPr>
            <a:xfrm rot="5400000">
              <a:off x="5986214" y="-1137503"/>
              <a:ext cx="274320" cy="11795760"/>
            </a:xfrm>
            <a:prstGeom prst="lef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a:extLst>
                <a:ext uri="{FF2B5EF4-FFF2-40B4-BE49-F238E27FC236}">
                  <a16:creationId xmlns:a16="http://schemas.microsoft.com/office/drawing/2014/main" id="{E3C498DF-1051-B9FD-8FF6-647D7339EB84}"/>
                </a:ext>
              </a:extLst>
            </p:cNvPr>
            <p:cNvSpPr txBox="1"/>
            <p:nvPr/>
          </p:nvSpPr>
          <p:spPr>
            <a:xfrm>
              <a:off x="3299060" y="4253885"/>
              <a:ext cx="5648627" cy="369332"/>
            </a:xfrm>
            <a:prstGeom prst="rect">
              <a:avLst/>
            </a:prstGeom>
            <a:noFill/>
          </p:spPr>
          <p:txBody>
            <a:bodyPr wrap="square" rtlCol="0">
              <a:spAutoFit/>
            </a:bodyPr>
            <a:lstStyle/>
            <a:p>
              <a:pPr algn="ctr"/>
              <a:r>
                <a:rPr lang="en-US" dirty="0">
                  <a:solidFill>
                    <a:srgbClr val="C00000"/>
                  </a:solidFill>
                </a:rPr>
                <a:t>The First Cycle of Judgment – Restoration of the Nation</a:t>
              </a:r>
            </a:p>
          </p:txBody>
        </p:sp>
      </p:grpSp>
    </p:spTree>
    <p:extLst>
      <p:ext uri="{BB962C8B-B14F-4D97-AF65-F5344CB8AC3E}">
        <p14:creationId xmlns:p14="http://schemas.microsoft.com/office/powerpoint/2010/main" val="385791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ssolv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dissolve">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76CE6-2285-799D-4694-BAC520121CA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DDAA98-A9BB-A724-5978-7175BD9C94ED}"/>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19</a:t>
            </a:fld>
            <a:endParaRPr lang="en-US" dirty="0"/>
          </a:p>
        </p:txBody>
      </p:sp>
      <p:sp>
        <p:nvSpPr>
          <p:cNvPr id="3" name="Title 1">
            <a:extLst>
              <a:ext uri="{FF2B5EF4-FFF2-40B4-BE49-F238E27FC236}">
                <a16:creationId xmlns:a16="http://schemas.microsoft.com/office/drawing/2014/main" id="{B8BB8494-67EA-D65C-7CB5-D71F19027296}"/>
              </a:ext>
            </a:extLst>
          </p:cNvPr>
          <p:cNvSpPr>
            <a:spLocks noGrp="1"/>
          </p:cNvSpPr>
          <p:nvPr>
            <p:ph type="title"/>
          </p:nvPr>
        </p:nvSpPr>
        <p:spPr>
          <a:xfrm>
            <a:off x="2933700" y="568961"/>
            <a:ext cx="8420100" cy="1780860"/>
          </a:xfrm>
        </p:spPr>
        <p:txBody>
          <a:bodyPr/>
          <a:lstStyle/>
          <a:p>
            <a:r>
              <a:rPr lang="en-US" b="1" dirty="0"/>
              <a:t>The rebirth of the nation of Israel</a:t>
            </a:r>
          </a:p>
        </p:txBody>
      </p:sp>
      <p:grpSp>
        <p:nvGrpSpPr>
          <p:cNvPr id="4" name="Group 3">
            <a:extLst>
              <a:ext uri="{FF2B5EF4-FFF2-40B4-BE49-F238E27FC236}">
                <a16:creationId xmlns:a16="http://schemas.microsoft.com/office/drawing/2014/main" id="{13D6B798-D7F5-B733-77BC-FA9199392B21}"/>
              </a:ext>
            </a:extLst>
          </p:cNvPr>
          <p:cNvGrpSpPr/>
          <p:nvPr/>
        </p:nvGrpSpPr>
        <p:grpSpPr>
          <a:xfrm>
            <a:off x="225494" y="2980145"/>
            <a:ext cx="1920240" cy="1174709"/>
            <a:chOff x="225494" y="4889272"/>
            <a:chExt cx="1920240" cy="1174709"/>
          </a:xfrm>
        </p:grpSpPr>
        <p:sp>
          <p:nvSpPr>
            <p:cNvPr id="6" name="TextBox 5">
              <a:extLst>
                <a:ext uri="{FF2B5EF4-FFF2-40B4-BE49-F238E27FC236}">
                  <a16:creationId xmlns:a16="http://schemas.microsoft.com/office/drawing/2014/main" id="{BF9291E6-5716-BD64-190B-A9B8CC7DEFA7}"/>
                </a:ext>
              </a:extLst>
            </p:cNvPr>
            <p:cNvSpPr txBox="1"/>
            <p:nvPr/>
          </p:nvSpPr>
          <p:spPr>
            <a:xfrm>
              <a:off x="225494" y="4889272"/>
              <a:ext cx="1920240" cy="246888"/>
            </a:xfrm>
            <a:prstGeom prst="rect">
              <a:avLst/>
            </a:prstGeom>
            <a:pattFill prst="pct20">
              <a:fgClr>
                <a:srgbClr val="0070C0"/>
              </a:fgClr>
              <a:bgClr>
                <a:schemeClr val="bg1"/>
              </a:bgClr>
            </a:pattFill>
            <a:ln>
              <a:solidFill>
                <a:schemeClr val="tx1"/>
              </a:solidFill>
            </a:ln>
          </p:spPr>
          <p:txBody>
            <a:bodyPr wrap="square" rtlCol="0">
              <a:spAutoFit/>
            </a:bodyPr>
            <a:lstStyle/>
            <a:p>
              <a:pPr algn="ctr"/>
              <a:endParaRPr lang="en-US" sz="1000" dirty="0"/>
            </a:p>
          </p:txBody>
        </p:sp>
        <p:sp>
          <p:nvSpPr>
            <p:cNvPr id="7" name="Left Brace 6">
              <a:extLst>
                <a:ext uri="{FF2B5EF4-FFF2-40B4-BE49-F238E27FC236}">
                  <a16:creationId xmlns:a16="http://schemas.microsoft.com/office/drawing/2014/main" id="{D3C1807B-B139-7B4A-1ACB-EF0387BB10BE}"/>
                </a:ext>
              </a:extLst>
            </p:cNvPr>
            <p:cNvSpPr/>
            <p:nvPr/>
          </p:nvSpPr>
          <p:spPr>
            <a:xfrm rot="16200000">
              <a:off x="1048454" y="4312533"/>
              <a:ext cx="274320" cy="1920240"/>
            </a:xfrm>
            <a:prstGeom prst="leftBrace">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A875B840-8B98-B453-57A2-3B75B305407E}"/>
                </a:ext>
              </a:extLst>
            </p:cNvPr>
            <p:cNvSpPr txBox="1"/>
            <p:nvPr/>
          </p:nvSpPr>
          <p:spPr>
            <a:xfrm>
              <a:off x="452027" y="5417650"/>
              <a:ext cx="1467173" cy="646331"/>
            </a:xfrm>
            <a:prstGeom prst="rect">
              <a:avLst/>
            </a:prstGeom>
            <a:noFill/>
          </p:spPr>
          <p:txBody>
            <a:bodyPr wrap="square" rtlCol="0">
              <a:spAutoFit/>
            </a:bodyPr>
            <a:lstStyle/>
            <a:p>
              <a:pPr algn="ctr"/>
              <a:r>
                <a:rPr lang="en-US" dirty="0">
                  <a:solidFill>
                    <a:srgbClr val="0070C0"/>
                  </a:solidFill>
                </a:rPr>
                <a:t>Initial Punishment</a:t>
              </a:r>
            </a:p>
          </p:txBody>
        </p:sp>
      </p:grpSp>
      <p:grpSp>
        <p:nvGrpSpPr>
          <p:cNvPr id="9" name="Group 8">
            <a:extLst>
              <a:ext uri="{FF2B5EF4-FFF2-40B4-BE49-F238E27FC236}">
                <a16:creationId xmlns:a16="http://schemas.microsoft.com/office/drawing/2014/main" id="{20AEABC9-7337-3221-27D1-9E44CA5230FE}"/>
              </a:ext>
            </a:extLst>
          </p:cNvPr>
          <p:cNvGrpSpPr/>
          <p:nvPr/>
        </p:nvGrpSpPr>
        <p:grpSpPr>
          <a:xfrm>
            <a:off x="2150745" y="2980145"/>
            <a:ext cx="9880531" cy="897710"/>
            <a:chOff x="2205990" y="4889272"/>
            <a:chExt cx="9880531" cy="897710"/>
          </a:xfrm>
        </p:grpSpPr>
        <p:sp>
          <p:nvSpPr>
            <p:cNvPr id="10" name="TextBox 9">
              <a:extLst>
                <a:ext uri="{FF2B5EF4-FFF2-40B4-BE49-F238E27FC236}">
                  <a16:creationId xmlns:a16="http://schemas.microsoft.com/office/drawing/2014/main" id="{11ECB493-AEF6-4F4F-CCCD-8728D6EF80E4}"/>
                </a:ext>
              </a:extLst>
            </p:cNvPr>
            <p:cNvSpPr txBox="1"/>
            <p:nvPr/>
          </p:nvSpPr>
          <p:spPr>
            <a:xfrm>
              <a:off x="2205990" y="4889272"/>
              <a:ext cx="9875520" cy="246221"/>
            </a:xfrm>
            <a:prstGeom prst="rect">
              <a:avLst/>
            </a:prstGeom>
            <a:pattFill prst="pct20">
              <a:fgClr>
                <a:schemeClr val="accent6">
                  <a:lumMod val="75000"/>
                </a:schemeClr>
              </a:fgClr>
              <a:bgClr>
                <a:schemeClr val="bg1"/>
              </a:bgClr>
            </a:pattFill>
            <a:ln>
              <a:solidFill>
                <a:schemeClr val="tx1"/>
              </a:solidFill>
            </a:ln>
          </p:spPr>
          <p:txBody>
            <a:bodyPr wrap="square" rtlCol="0">
              <a:spAutoFit/>
            </a:bodyPr>
            <a:lstStyle/>
            <a:p>
              <a:pPr algn="ctr"/>
              <a:endParaRPr lang="en-US" sz="1000" dirty="0"/>
            </a:p>
          </p:txBody>
        </p:sp>
        <p:sp>
          <p:nvSpPr>
            <p:cNvPr id="11" name="Left Brace 10">
              <a:extLst>
                <a:ext uri="{FF2B5EF4-FFF2-40B4-BE49-F238E27FC236}">
                  <a16:creationId xmlns:a16="http://schemas.microsoft.com/office/drawing/2014/main" id="{C456A16B-D0C9-233F-4E66-848425F429E9}"/>
                </a:ext>
              </a:extLst>
            </p:cNvPr>
            <p:cNvSpPr/>
            <p:nvPr/>
          </p:nvSpPr>
          <p:spPr>
            <a:xfrm rot="16200000">
              <a:off x="7011601" y="334893"/>
              <a:ext cx="274320" cy="9875520"/>
            </a:xfrm>
            <a:prstGeom prst="leftBrac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lumMod val="75000"/>
                  </a:schemeClr>
                </a:solidFill>
              </a:endParaRPr>
            </a:p>
          </p:txBody>
        </p:sp>
        <p:sp>
          <p:nvSpPr>
            <p:cNvPr id="12" name="TextBox 11">
              <a:extLst>
                <a:ext uri="{FF2B5EF4-FFF2-40B4-BE49-F238E27FC236}">
                  <a16:creationId xmlns:a16="http://schemas.microsoft.com/office/drawing/2014/main" id="{F4446017-E68E-23EB-86DF-C94512DC6AC9}"/>
                </a:ext>
              </a:extLst>
            </p:cNvPr>
            <p:cNvSpPr txBox="1"/>
            <p:nvPr/>
          </p:nvSpPr>
          <p:spPr>
            <a:xfrm>
              <a:off x="5021733" y="5417650"/>
              <a:ext cx="4354524" cy="369332"/>
            </a:xfrm>
            <a:prstGeom prst="rect">
              <a:avLst/>
            </a:prstGeom>
            <a:noFill/>
            <a:ln>
              <a:noFill/>
            </a:ln>
          </p:spPr>
          <p:txBody>
            <a:bodyPr wrap="square" rtlCol="0">
              <a:spAutoFit/>
            </a:bodyPr>
            <a:lstStyle/>
            <a:p>
              <a:pPr algn="ctr"/>
              <a:r>
                <a:rPr lang="en-US" dirty="0">
                  <a:solidFill>
                    <a:schemeClr val="accent6">
                      <a:lumMod val="75000"/>
                    </a:schemeClr>
                  </a:solidFill>
                </a:rPr>
                <a:t>Seven-Fold Punishment for Disobedience</a:t>
              </a:r>
            </a:p>
          </p:txBody>
        </p:sp>
      </p:grpSp>
      <p:grpSp>
        <p:nvGrpSpPr>
          <p:cNvPr id="52" name="Group 51">
            <a:extLst>
              <a:ext uri="{FF2B5EF4-FFF2-40B4-BE49-F238E27FC236}">
                <a16:creationId xmlns:a16="http://schemas.microsoft.com/office/drawing/2014/main" id="{FCF8B692-6A64-14F8-A21F-E765CEF4D763}"/>
              </a:ext>
            </a:extLst>
          </p:cNvPr>
          <p:cNvGrpSpPr/>
          <p:nvPr/>
        </p:nvGrpSpPr>
        <p:grpSpPr>
          <a:xfrm>
            <a:off x="217516" y="3446605"/>
            <a:ext cx="5377372" cy="2841193"/>
            <a:chOff x="217516" y="3446605"/>
            <a:chExt cx="5377372" cy="2841193"/>
          </a:xfrm>
        </p:grpSpPr>
        <p:cxnSp>
          <p:nvCxnSpPr>
            <p:cNvPr id="16" name="Straight Arrow Connector 87">
              <a:extLst>
                <a:ext uri="{FF2B5EF4-FFF2-40B4-BE49-F238E27FC236}">
                  <a16:creationId xmlns:a16="http://schemas.microsoft.com/office/drawing/2014/main" id="{D1A32BC7-D44B-2960-047E-F6F863A5EEDB}"/>
                </a:ext>
              </a:extLst>
            </p:cNvPr>
            <p:cNvCxnSpPr>
              <a:cxnSpLocks/>
              <a:stCxn id="17" idx="1"/>
            </p:cNvCxnSpPr>
            <p:nvPr/>
          </p:nvCxnSpPr>
          <p:spPr>
            <a:xfrm rot="10800000">
              <a:off x="217516" y="3446605"/>
              <a:ext cx="234510" cy="2518029"/>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D95D429-FCA4-B6BE-0C69-1A6D0817121C}"/>
                </a:ext>
              </a:extLst>
            </p:cNvPr>
            <p:cNvSpPr txBox="1"/>
            <p:nvPr/>
          </p:nvSpPr>
          <p:spPr>
            <a:xfrm>
              <a:off x="452026" y="5641467"/>
              <a:ext cx="5142862" cy="646331"/>
            </a:xfrm>
            <a:prstGeom prst="rect">
              <a:avLst/>
            </a:prstGeom>
            <a:noFill/>
          </p:spPr>
          <p:txBody>
            <a:bodyPr wrap="square" rtlCol="0">
              <a:spAutoFit/>
            </a:bodyPr>
            <a:lstStyle/>
            <a:p>
              <a:r>
                <a:rPr lang="en-US" b="1" dirty="0"/>
                <a:t>589 BC </a:t>
              </a:r>
              <a:r>
                <a:rPr lang="en-US" dirty="0"/>
                <a:t>– Jerusalem and the Temple are destroyed</a:t>
              </a:r>
            </a:p>
            <a:p>
              <a:r>
                <a:rPr lang="en-US" dirty="0"/>
                <a:t>(2 Kings 25:8-9; 2 Chronicles 36:15-20)</a:t>
              </a:r>
            </a:p>
          </p:txBody>
        </p:sp>
      </p:grpSp>
      <p:grpSp>
        <p:nvGrpSpPr>
          <p:cNvPr id="53" name="Group 52">
            <a:extLst>
              <a:ext uri="{FF2B5EF4-FFF2-40B4-BE49-F238E27FC236}">
                <a16:creationId xmlns:a16="http://schemas.microsoft.com/office/drawing/2014/main" id="{7FEAB961-D90A-8202-D3F5-F46EF887FEBC}"/>
              </a:ext>
            </a:extLst>
          </p:cNvPr>
          <p:cNvGrpSpPr/>
          <p:nvPr/>
        </p:nvGrpSpPr>
        <p:grpSpPr>
          <a:xfrm>
            <a:off x="2161703" y="3453877"/>
            <a:ext cx="4140936" cy="1711011"/>
            <a:chOff x="2161703" y="3453877"/>
            <a:chExt cx="4140936" cy="1711011"/>
          </a:xfrm>
        </p:grpSpPr>
        <p:cxnSp>
          <p:nvCxnSpPr>
            <p:cNvPr id="18" name="Straight Arrow Connector 87">
              <a:extLst>
                <a:ext uri="{FF2B5EF4-FFF2-40B4-BE49-F238E27FC236}">
                  <a16:creationId xmlns:a16="http://schemas.microsoft.com/office/drawing/2014/main" id="{6E8BFEF5-7C01-94CB-0654-1FEF69B5061E}"/>
                </a:ext>
              </a:extLst>
            </p:cNvPr>
            <p:cNvCxnSpPr>
              <a:cxnSpLocks/>
              <a:stCxn id="21" idx="1"/>
            </p:cNvCxnSpPr>
            <p:nvPr/>
          </p:nvCxnSpPr>
          <p:spPr>
            <a:xfrm rot="10800000">
              <a:off x="2161703" y="3453877"/>
              <a:ext cx="361925" cy="1249347"/>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E46A81D-8956-C326-6285-50D958025C34}"/>
                </a:ext>
              </a:extLst>
            </p:cNvPr>
            <p:cNvSpPr txBox="1"/>
            <p:nvPr/>
          </p:nvSpPr>
          <p:spPr>
            <a:xfrm>
              <a:off x="2523627" y="4241558"/>
              <a:ext cx="3779012" cy="923330"/>
            </a:xfrm>
            <a:prstGeom prst="rect">
              <a:avLst/>
            </a:prstGeom>
            <a:noFill/>
          </p:spPr>
          <p:txBody>
            <a:bodyPr wrap="square" rtlCol="0">
              <a:spAutoFit/>
            </a:bodyPr>
            <a:lstStyle/>
            <a:p>
              <a:r>
                <a:rPr lang="en-US" b="1" dirty="0"/>
                <a:t>520 BC </a:t>
              </a:r>
              <a:r>
                <a:rPr lang="en-US" dirty="0"/>
                <a:t>– Israel fails to heed Cyrus’ decree to rebuild the Temple</a:t>
              </a:r>
            </a:p>
            <a:p>
              <a:r>
                <a:rPr lang="en-US" dirty="0"/>
                <a:t>(Ezra 4:24)</a:t>
              </a:r>
            </a:p>
          </p:txBody>
        </p:sp>
      </p:grpSp>
      <p:grpSp>
        <p:nvGrpSpPr>
          <p:cNvPr id="54" name="Group 53">
            <a:extLst>
              <a:ext uri="{FF2B5EF4-FFF2-40B4-BE49-F238E27FC236}">
                <a16:creationId xmlns:a16="http://schemas.microsoft.com/office/drawing/2014/main" id="{9C72A340-260A-8E8A-82AA-FB0AC9AC1B31}"/>
              </a:ext>
            </a:extLst>
          </p:cNvPr>
          <p:cNvGrpSpPr/>
          <p:nvPr/>
        </p:nvGrpSpPr>
        <p:grpSpPr>
          <a:xfrm>
            <a:off x="8508569" y="3429000"/>
            <a:ext cx="3517696" cy="1735888"/>
            <a:chOff x="8508569" y="3429000"/>
            <a:chExt cx="3517696" cy="1735888"/>
          </a:xfrm>
        </p:grpSpPr>
        <p:sp>
          <p:nvSpPr>
            <p:cNvPr id="43" name="TextBox 42">
              <a:extLst>
                <a:ext uri="{FF2B5EF4-FFF2-40B4-BE49-F238E27FC236}">
                  <a16:creationId xmlns:a16="http://schemas.microsoft.com/office/drawing/2014/main" id="{0906848C-6C3A-5A6E-1EAA-289136635C57}"/>
                </a:ext>
              </a:extLst>
            </p:cNvPr>
            <p:cNvSpPr txBox="1"/>
            <p:nvPr/>
          </p:nvSpPr>
          <p:spPr>
            <a:xfrm>
              <a:off x="8508569" y="4241558"/>
              <a:ext cx="2852333" cy="923330"/>
            </a:xfrm>
            <a:prstGeom prst="rect">
              <a:avLst/>
            </a:prstGeom>
            <a:noFill/>
          </p:spPr>
          <p:txBody>
            <a:bodyPr wrap="square" rtlCol="0">
              <a:spAutoFit/>
            </a:bodyPr>
            <a:lstStyle/>
            <a:p>
              <a:r>
                <a:rPr lang="en-US" b="1" dirty="0"/>
                <a:t>1967 </a:t>
              </a:r>
              <a:r>
                <a:rPr lang="en-US" dirty="0"/>
                <a:t>– Jerusalem and the Temple Mount are restored</a:t>
              </a:r>
            </a:p>
            <a:p>
              <a:r>
                <a:rPr lang="en-US" dirty="0"/>
                <a:t>(Ezekiel 37:15-22)</a:t>
              </a:r>
            </a:p>
          </p:txBody>
        </p:sp>
        <p:cxnSp>
          <p:nvCxnSpPr>
            <p:cNvPr id="44" name="Straight Arrow Connector 87">
              <a:extLst>
                <a:ext uri="{FF2B5EF4-FFF2-40B4-BE49-F238E27FC236}">
                  <a16:creationId xmlns:a16="http://schemas.microsoft.com/office/drawing/2014/main" id="{7B35DE72-A563-FFCF-0B32-0D4C26D3367B}"/>
                </a:ext>
              </a:extLst>
            </p:cNvPr>
            <p:cNvCxnSpPr>
              <a:cxnSpLocks/>
              <a:stCxn id="43" idx="3"/>
            </p:cNvCxnSpPr>
            <p:nvPr/>
          </p:nvCxnSpPr>
          <p:spPr>
            <a:xfrm flipV="1">
              <a:off x="11360902" y="3429000"/>
              <a:ext cx="665363" cy="127422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534D90DF-36C1-48A6-9B45-D0820ECC70E4}"/>
              </a:ext>
            </a:extLst>
          </p:cNvPr>
          <p:cNvGrpSpPr/>
          <p:nvPr/>
        </p:nvGrpSpPr>
        <p:grpSpPr>
          <a:xfrm>
            <a:off x="225494" y="2344758"/>
            <a:ext cx="11795760" cy="643652"/>
            <a:chOff x="225494" y="4253885"/>
            <a:chExt cx="11795760" cy="643652"/>
          </a:xfrm>
        </p:grpSpPr>
        <p:sp>
          <p:nvSpPr>
            <p:cNvPr id="58" name="Left Brace 57">
              <a:extLst>
                <a:ext uri="{FF2B5EF4-FFF2-40B4-BE49-F238E27FC236}">
                  <a16:creationId xmlns:a16="http://schemas.microsoft.com/office/drawing/2014/main" id="{7B5D7E7A-F6CE-7C01-77E7-6B2C596E1DE4}"/>
                </a:ext>
              </a:extLst>
            </p:cNvPr>
            <p:cNvSpPr/>
            <p:nvPr/>
          </p:nvSpPr>
          <p:spPr>
            <a:xfrm rot="5400000">
              <a:off x="5986214" y="-1137503"/>
              <a:ext cx="274320" cy="11795760"/>
            </a:xfrm>
            <a:prstGeom prst="lef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a:extLst>
                <a:ext uri="{FF2B5EF4-FFF2-40B4-BE49-F238E27FC236}">
                  <a16:creationId xmlns:a16="http://schemas.microsoft.com/office/drawing/2014/main" id="{3A852A34-A2A7-586E-99E9-4B696D855ACB}"/>
                </a:ext>
              </a:extLst>
            </p:cNvPr>
            <p:cNvSpPr txBox="1"/>
            <p:nvPr/>
          </p:nvSpPr>
          <p:spPr>
            <a:xfrm>
              <a:off x="3073114" y="4253885"/>
              <a:ext cx="6045771" cy="369332"/>
            </a:xfrm>
            <a:prstGeom prst="rect">
              <a:avLst/>
            </a:prstGeom>
            <a:noFill/>
          </p:spPr>
          <p:txBody>
            <a:bodyPr wrap="square" rtlCol="0">
              <a:spAutoFit/>
            </a:bodyPr>
            <a:lstStyle/>
            <a:p>
              <a:pPr algn="ctr"/>
              <a:r>
                <a:rPr lang="en-US" dirty="0">
                  <a:solidFill>
                    <a:srgbClr val="C00000"/>
                  </a:solidFill>
                </a:rPr>
                <a:t>The Second Cycle of Judgment – Restoration of the Temple</a:t>
              </a:r>
            </a:p>
          </p:txBody>
        </p:sp>
      </p:grpSp>
    </p:spTree>
    <p:extLst>
      <p:ext uri="{BB962C8B-B14F-4D97-AF65-F5344CB8AC3E}">
        <p14:creationId xmlns:p14="http://schemas.microsoft.com/office/powerpoint/2010/main" val="5073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ssolv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dissolve">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2121177"/>
          </a:xfrm>
        </p:spPr>
        <p:txBody>
          <a:bodyPr/>
          <a:lstStyle/>
          <a:p>
            <a:r>
              <a:rPr lang="en-US" dirty="0"/>
              <a:t>What questions will we answer?</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8" y="2494718"/>
            <a:ext cx="7288212" cy="4094922"/>
          </a:xfrm>
        </p:spPr>
        <p:txBody>
          <a:bodyPr>
            <a:normAutofit/>
          </a:bodyPr>
          <a:lstStyle/>
          <a:p>
            <a:pPr lvl="1">
              <a:buFont typeface="Wingdings" pitchFamily="2" charset="2"/>
              <a:buChar char="Ø"/>
            </a:pPr>
            <a:r>
              <a:rPr lang="en-US" dirty="0"/>
              <a:t>Should you believe any of this?</a:t>
            </a:r>
          </a:p>
          <a:p>
            <a:pPr lvl="1">
              <a:buFont typeface="Wingdings" pitchFamily="2" charset="2"/>
              <a:buChar char="Ø"/>
            </a:pPr>
            <a:r>
              <a:rPr lang="en-US" dirty="0"/>
              <a:t>Are we in the end-times?</a:t>
            </a:r>
          </a:p>
          <a:p>
            <a:pPr lvl="1">
              <a:buFont typeface="Wingdings" pitchFamily="2" charset="2"/>
              <a:buChar char="Ø"/>
            </a:pPr>
            <a:r>
              <a:rPr lang="en-US" dirty="0"/>
              <a:t>What prophecies support this being the end-times?</a:t>
            </a:r>
          </a:p>
          <a:p>
            <a:pPr lvl="1">
              <a:buFont typeface="Wingdings" pitchFamily="2" charset="2"/>
              <a:buChar char="Ø"/>
            </a:pPr>
            <a:r>
              <a:rPr lang="en-US" dirty="0"/>
              <a:t>Can we know when the Tribulation will occur?</a:t>
            </a:r>
          </a:p>
          <a:p>
            <a:pPr lvl="1">
              <a:buFont typeface="Wingdings" pitchFamily="2" charset="2"/>
              <a:buChar char="Ø"/>
            </a:pPr>
            <a:r>
              <a:rPr lang="en-US" dirty="0"/>
              <a:t>When will it be the last generation?</a:t>
            </a:r>
          </a:p>
          <a:p>
            <a:pPr lvl="1">
              <a:buFont typeface="Wingdings" pitchFamily="2" charset="2"/>
              <a:buChar char="Ø"/>
            </a:pPr>
            <a:r>
              <a:rPr lang="en-US" dirty="0"/>
              <a:t>How does Israel’s spiritual awakening align with the Tribulation?</a:t>
            </a:r>
          </a:p>
          <a:p>
            <a:pPr lvl="1">
              <a:buFont typeface="Wingdings" pitchFamily="2" charset="2"/>
              <a:buChar char="Ø"/>
            </a:pPr>
            <a:r>
              <a:rPr lang="en-US" dirty="0"/>
              <a:t>Can we refine the Tribulation dates?</a:t>
            </a:r>
          </a:p>
          <a:p>
            <a:pPr lvl="1">
              <a:buFont typeface="Wingdings" pitchFamily="2" charset="2"/>
              <a:buChar char="Ø"/>
            </a:pPr>
            <a:r>
              <a:rPr lang="en-US" dirty="0"/>
              <a:t>What evidence is there of Satan’s rise to power?</a:t>
            </a:r>
          </a:p>
          <a:p>
            <a:pPr lvl="1">
              <a:buFont typeface="Wingdings" pitchFamily="2" charset="2"/>
              <a:buChar char="Ø"/>
            </a:pPr>
            <a:r>
              <a:rPr lang="en-US" dirty="0"/>
              <a:t>When will the Rapture occur?</a:t>
            </a:r>
          </a:p>
          <a:p>
            <a:pPr lvl="1">
              <a:buFont typeface="Wingdings" pitchFamily="2" charset="2"/>
              <a:buChar char="Ø"/>
            </a:pPr>
            <a:r>
              <a:rPr lang="en-US" dirty="0"/>
              <a:t>What should we do next?</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357151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2E032-AF69-A5FF-F2A0-77FB8D21FEB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657B14-EDC4-91D8-7973-32F68CB5ABF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20</a:t>
            </a:fld>
            <a:endParaRPr lang="en-US" dirty="0"/>
          </a:p>
        </p:txBody>
      </p:sp>
      <p:sp>
        <p:nvSpPr>
          <p:cNvPr id="3" name="Title 1">
            <a:extLst>
              <a:ext uri="{FF2B5EF4-FFF2-40B4-BE49-F238E27FC236}">
                <a16:creationId xmlns:a16="http://schemas.microsoft.com/office/drawing/2014/main" id="{47A763E5-9C6E-9AE6-0CE5-8A499C6D547D}"/>
              </a:ext>
            </a:extLst>
          </p:cNvPr>
          <p:cNvSpPr>
            <a:spLocks noGrp="1"/>
          </p:cNvSpPr>
          <p:nvPr>
            <p:ph type="title"/>
          </p:nvPr>
        </p:nvSpPr>
        <p:spPr>
          <a:xfrm>
            <a:off x="2933700" y="568961"/>
            <a:ext cx="8420100" cy="1780860"/>
          </a:xfrm>
        </p:spPr>
        <p:txBody>
          <a:bodyPr/>
          <a:lstStyle/>
          <a:p>
            <a:r>
              <a:rPr lang="en-US" b="1" dirty="0"/>
              <a:t>The rebirth of the nation of Israel</a:t>
            </a:r>
          </a:p>
        </p:txBody>
      </p:sp>
      <p:grpSp>
        <p:nvGrpSpPr>
          <p:cNvPr id="4" name="Group 3">
            <a:extLst>
              <a:ext uri="{FF2B5EF4-FFF2-40B4-BE49-F238E27FC236}">
                <a16:creationId xmlns:a16="http://schemas.microsoft.com/office/drawing/2014/main" id="{581D6F8B-5F5B-7986-5BC9-F0619E5338B3}"/>
              </a:ext>
            </a:extLst>
          </p:cNvPr>
          <p:cNvGrpSpPr/>
          <p:nvPr/>
        </p:nvGrpSpPr>
        <p:grpSpPr>
          <a:xfrm>
            <a:off x="225494" y="2980145"/>
            <a:ext cx="1920240" cy="1174709"/>
            <a:chOff x="225494" y="4889272"/>
            <a:chExt cx="1920240" cy="1174709"/>
          </a:xfrm>
        </p:grpSpPr>
        <p:sp>
          <p:nvSpPr>
            <p:cNvPr id="6" name="TextBox 5">
              <a:extLst>
                <a:ext uri="{FF2B5EF4-FFF2-40B4-BE49-F238E27FC236}">
                  <a16:creationId xmlns:a16="http://schemas.microsoft.com/office/drawing/2014/main" id="{D5F7D44C-8467-45A6-C04E-6EC905D58192}"/>
                </a:ext>
              </a:extLst>
            </p:cNvPr>
            <p:cNvSpPr txBox="1"/>
            <p:nvPr/>
          </p:nvSpPr>
          <p:spPr>
            <a:xfrm>
              <a:off x="225494" y="4889272"/>
              <a:ext cx="1920240" cy="246888"/>
            </a:xfrm>
            <a:prstGeom prst="rect">
              <a:avLst/>
            </a:prstGeom>
            <a:pattFill prst="pct20">
              <a:fgClr>
                <a:srgbClr val="0070C0"/>
              </a:fgClr>
              <a:bgClr>
                <a:schemeClr val="bg1"/>
              </a:bgClr>
            </a:pattFill>
            <a:ln>
              <a:solidFill>
                <a:schemeClr val="tx1"/>
              </a:solidFill>
            </a:ln>
          </p:spPr>
          <p:txBody>
            <a:bodyPr wrap="square" rtlCol="0">
              <a:spAutoFit/>
            </a:bodyPr>
            <a:lstStyle/>
            <a:p>
              <a:pPr algn="ctr"/>
              <a:endParaRPr lang="en-US" sz="1000" dirty="0"/>
            </a:p>
          </p:txBody>
        </p:sp>
        <p:sp>
          <p:nvSpPr>
            <p:cNvPr id="7" name="Left Brace 6">
              <a:extLst>
                <a:ext uri="{FF2B5EF4-FFF2-40B4-BE49-F238E27FC236}">
                  <a16:creationId xmlns:a16="http://schemas.microsoft.com/office/drawing/2014/main" id="{B8AF49AA-A006-0833-0627-4FACCD011675}"/>
                </a:ext>
              </a:extLst>
            </p:cNvPr>
            <p:cNvSpPr/>
            <p:nvPr/>
          </p:nvSpPr>
          <p:spPr>
            <a:xfrm rot="16200000">
              <a:off x="1048454" y="4312533"/>
              <a:ext cx="274320" cy="1920240"/>
            </a:xfrm>
            <a:prstGeom prst="leftBrace">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5DACA08B-0B9A-189F-7A04-790A336F2DAC}"/>
                </a:ext>
              </a:extLst>
            </p:cNvPr>
            <p:cNvSpPr txBox="1"/>
            <p:nvPr/>
          </p:nvSpPr>
          <p:spPr>
            <a:xfrm>
              <a:off x="452027" y="5417650"/>
              <a:ext cx="1467173" cy="646331"/>
            </a:xfrm>
            <a:prstGeom prst="rect">
              <a:avLst/>
            </a:prstGeom>
            <a:noFill/>
          </p:spPr>
          <p:txBody>
            <a:bodyPr wrap="square" rtlCol="0">
              <a:spAutoFit/>
            </a:bodyPr>
            <a:lstStyle/>
            <a:p>
              <a:pPr algn="ctr"/>
              <a:r>
                <a:rPr lang="en-US" dirty="0">
                  <a:solidFill>
                    <a:srgbClr val="0070C0"/>
                  </a:solidFill>
                </a:rPr>
                <a:t>Initial Punishment</a:t>
              </a:r>
            </a:p>
          </p:txBody>
        </p:sp>
      </p:grpSp>
      <p:grpSp>
        <p:nvGrpSpPr>
          <p:cNvPr id="9" name="Group 8">
            <a:extLst>
              <a:ext uri="{FF2B5EF4-FFF2-40B4-BE49-F238E27FC236}">
                <a16:creationId xmlns:a16="http://schemas.microsoft.com/office/drawing/2014/main" id="{2CD47A79-AA65-ACA6-2095-B1D11D4F128C}"/>
              </a:ext>
            </a:extLst>
          </p:cNvPr>
          <p:cNvGrpSpPr/>
          <p:nvPr/>
        </p:nvGrpSpPr>
        <p:grpSpPr>
          <a:xfrm>
            <a:off x="2150745" y="2980145"/>
            <a:ext cx="9880531" cy="897710"/>
            <a:chOff x="2205990" y="4889272"/>
            <a:chExt cx="9880531" cy="897710"/>
          </a:xfrm>
        </p:grpSpPr>
        <p:sp>
          <p:nvSpPr>
            <p:cNvPr id="10" name="TextBox 9">
              <a:extLst>
                <a:ext uri="{FF2B5EF4-FFF2-40B4-BE49-F238E27FC236}">
                  <a16:creationId xmlns:a16="http://schemas.microsoft.com/office/drawing/2014/main" id="{2E13CF77-7C0E-FA01-9F1B-6A94763E6B63}"/>
                </a:ext>
              </a:extLst>
            </p:cNvPr>
            <p:cNvSpPr txBox="1"/>
            <p:nvPr/>
          </p:nvSpPr>
          <p:spPr>
            <a:xfrm>
              <a:off x="2205990" y="4889272"/>
              <a:ext cx="9875520" cy="246221"/>
            </a:xfrm>
            <a:prstGeom prst="rect">
              <a:avLst/>
            </a:prstGeom>
            <a:pattFill prst="pct20">
              <a:fgClr>
                <a:schemeClr val="accent6">
                  <a:lumMod val="75000"/>
                </a:schemeClr>
              </a:fgClr>
              <a:bgClr>
                <a:schemeClr val="bg1"/>
              </a:bgClr>
            </a:pattFill>
            <a:ln>
              <a:solidFill>
                <a:schemeClr val="tx1"/>
              </a:solidFill>
            </a:ln>
          </p:spPr>
          <p:txBody>
            <a:bodyPr wrap="square" rtlCol="0">
              <a:spAutoFit/>
            </a:bodyPr>
            <a:lstStyle/>
            <a:p>
              <a:pPr algn="ctr"/>
              <a:endParaRPr lang="en-US" sz="1000" dirty="0"/>
            </a:p>
          </p:txBody>
        </p:sp>
        <p:sp>
          <p:nvSpPr>
            <p:cNvPr id="11" name="Left Brace 10">
              <a:extLst>
                <a:ext uri="{FF2B5EF4-FFF2-40B4-BE49-F238E27FC236}">
                  <a16:creationId xmlns:a16="http://schemas.microsoft.com/office/drawing/2014/main" id="{C64620C5-A851-D9C5-709F-D7876DA87D76}"/>
                </a:ext>
              </a:extLst>
            </p:cNvPr>
            <p:cNvSpPr/>
            <p:nvPr/>
          </p:nvSpPr>
          <p:spPr>
            <a:xfrm rot="16200000">
              <a:off x="7011601" y="334893"/>
              <a:ext cx="274320" cy="9875520"/>
            </a:xfrm>
            <a:prstGeom prst="leftBrac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lumMod val="75000"/>
                  </a:schemeClr>
                </a:solidFill>
              </a:endParaRPr>
            </a:p>
          </p:txBody>
        </p:sp>
        <p:sp>
          <p:nvSpPr>
            <p:cNvPr id="12" name="TextBox 11">
              <a:extLst>
                <a:ext uri="{FF2B5EF4-FFF2-40B4-BE49-F238E27FC236}">
                  <a16:creationId xmlns:a16="http://schemas.microsoft.com/office/drawing/2014/main" id="{07895C38-D479-13D1-8C85-D89853D06D84}"/>
                </a:ext>
              </a:extLst>
            </p:cNvPr>
            <p:cNvSpPr txBox="1"/>
            <p:nvPr/>
          </p:nvSpPr>
          <p:spPr>
            <a:xfrm>
              <a:off x="5021733" y="5417650"/>
              <a:ext cx="4354524" cy="369332"/>
            </a:xfrm>
            <a:prstGeom prst="rect">
              <a:avLst/>
            </a:prstGeom>
            <a:noFill/>
            <a:ln>
              <a:noFill/>
            </a:ln>
          </p:spPr>
          <p:txBody>
            <a:bodyPr wrap="square" rtlCol="0">
              <a:spAutoFit/>
            </a:bodyPr>
            <a:lstStyle/>
            <a:p>
              <a:pPr algn="ctr"/>
              <a:r>
                <a:rPr lang="en-US" dirty="0">
                  <a:solidFill>
                    <a:schemeClr val="accent6">
                      <a:lumMod val="75000"/>
                    </a:schemeClr>
                  </a:solidFill>
                </a:rPr>
                <a:t>Seven-Fold Punishment for Disobedience</a:t>
              </a:r>
            </a:p>
          </p:txBody>
        </p:sp>
      </p:grpSp>
      <p:grpSp>
        <p:nvGrpSpPr>
          <p:cNvPr id="52" name="Group 51">
            <a:extLst>
              <a:ext uri="{FF2B5EF4-FFF2-40B4-BE49-F238E27FC236}">
                <a16:creationId xmlns:a16="http://schemas.microsoft.com/office/drawing/2014/main" id="{55124755-72F6-CE87-9FA4-21664FF47458}"/>
              </a:ext>
            </a:extLst>
          </p:cNvPr>
          <p:cNvGrpSpPr/>
          <p:nvPr/>
        </p:nvGrpSpPr>
        <p:grpSpPr>
          <a:xfrm>
            <a:off x="217516" y="3446608"/>
            <a:ext cx="4013522" cy="3118189"/>
            <a:chOff x="217516" y="3446608"/>
            <a:chExt cx="4013522" cy="3118189"/>
          </a:xfrm>
        </p:grpSpPr>
        <p:cxnSp>
          <p:nvCxnSpPr>
            <p:cNvPr id="16" name="Straight Arrow Connector 87">
              <a:extLst>
                <a:ext uri="{FF2B5EF4-FFF2-40B4-BE49-F238E27FC236}">
                  <a16:creationId xmlns:a16="http://schemas.microsoft.com/office/drawing/2014/main" id="{1F811515-AEA4-6764-DDFE-ABCCE2DF2C72}"/>
                </a:ext>
              </a:extLst>
            </p:cNvPr>
            <p:cNvCxnSpPr>
              <a:cxnSpLocks/>
              <a:stCxn id="17" idx="1"/>
            </p:cNvCxnSpPr>
            <p:nvPr/>
          </p:nvCxnSpPr>
          <p:spPr>
            <a:xfrm rot="10800000">
              <a:off x="217516" y="3446608"/>
              <a:ext cx="234510" cy="265652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A502F61-8629-BF34-838E-C75247D3C53F}"/>
                </a:ext>
              </a:extLst>
            </p:cNvPr>
            <p:cNvSpPr txBox="1"/>
            <p:nvPr/>
          </p:nvSpPr>
          <p:spPr>
            <a:xfrm>
              <a:off x="452026" y="5641467"/>
              <a:ext cx="3779012" cy="923330"/>
            </a:xfrm>
            <a:prstGeom prst="rect">
              <a:avLst/>
            </a:prstGeom>
            <a:noFill/>
          </p:spPr>
          <p:txBody>
            <a:bodyPr wrap="square" rtlCol="0">
              <a:spAutoFit/>
            </a:bodyPr>
            <a:lstStyle/>
            <a:p>
              <a:r>
                <a:rPr lang="en-US" b="1" dirty="0"/>
                <a:t>530 BC </a:t>
              </a:r>
              <a:r>
                <a:rPr lang="en-US" dirty="0"/>
                <a:t>– Cambyses becomes king of Babylon and persecutes the Jews </a:t>
              </a:r>
            </a:p>
            <a:p>
              <a:r>
                <a:rPr lang="en-US" dirty="0"/>
                <a:t>(Daniel 11:2)</a:t>
              </a:r>
            </a:p>
          </p:txBody>
        </p:sp>
      </p:grpSp>
      <p:grpSp>
        <p:nvGrpSpPr>
          <p:cNvPr id="53" name="Group 52">
            <a:extLst>
              <a:ext uri="{FF2B5EF4-FFF2-40B4-BE49-F238E27FC236}">
                <a16:creationId xmlns:a16="http://schemas.microsoft.com/office/drawing/2014/main" id="{4D375F52-E047-DD1D-53E6-3A17D706B593}"/>
              </a:ext>
            </a:extLst>
          </p:cNvPr>
          <p:cNvGrpSpPr/>
          <p:nvPr/>
        </p:nvGrpSpPr>
        <p:grpSpPr>
          <a:xfrm>
            <a:off x="2161723" y="3453895"/>
            <a:ext cx="3805124" cy="1987992"/>
            <a:chOff x="2161723" y="3453895"/>
            <a:chExt cx="3805124" cy="1987992"/>
          </a:xfrm>
        </p:grpSpPr>
        <p:cxnSp>
          <p:nvCxnSpPr>
            <p:cNvPr id="18" name="Straight Arrow Connector 87">
              <a:extLst>
                <a:ext uri="{FF2B5EF4-FFF2-40B4-BE49-F238E27FC236}">
                  <a16:creationId xmlns:a16="http://schemas.microsoft.com/office/drawing/2014/main" id="{9CC1FD04-48E7-AA43-88E4-9084779E1D56}"/>
                </a:ext>
              </a:extLst>
            </p:cNvPr>
            <p:cNvCxnSpPr>
              <a:cxnSpLocks/>
              <a:stCxn id="21" idx="1"/>
            </p:cNvCxnSpPr>
            <p:nvPr/>
          </p:nvCxnSpPr>
          <p:spPr>
            <a:xfrm rot="10800000">
              <a:off x="2161723" y="3453895"/>
              <a:ext cx="361905" cy="1387829"/>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0E59E64-E42D-BAA2-FBD5-C0F1ECE753A4}"/>
                </a:ext>
              </a:extLst>
            </p:cNvPr>
            <p:cNvSpPr txBox="1"/>
            <p:nvPr/>
          </p:nvSpPr>
          <p:spPr>
            <a:xfrm>
              <a:off x="2523627" y="4241558"/>
              <a:ext cx="3443220" cy="1200329"/>
            </a:xfrm>
            <a:prstGeom prst="rect">
              <a:avLst/>
            </a:prstGeom>
            <a:noFill/>
          </p:spPr>
          <p:txBody>
            <a:bodyPr wrap="square" rtlCol="0">
              <a:spAutoFit/>
            </a:bodyPr>
            <a:lstStyle/>
            <a:p>
              <a:r>
                <a:rPr lang="en-US" b="1" dirty="0"/>
                <a:t>461 BC </a:t>
              </a:r>
              <a:r>
                <a:rPr lang="en-US" dirty="0"/>
                <a:t>– Israel fails to resume rebuilding the Temple when Ezra returns to Jerusalem</a:t>
              </a:r>
            </a:p>
            <a:p>
              <a:r>
                <a:rPr lang="en-US" dirty="0"/>
                <a:t>(Ezra 6:1-15, 7:8)</a:t>
              </a:r>
            </a:p>
          </p:txBody>
        </p:sp>
      </p:grpSp>
      <p:grpSp>
        <p:nvGrpSpPr>
          <p:cNvPr id="54" name="Group 53">
            <a:extLst>
              <a:ext uri="{FF2B5EF4-FFF2-40B4-BE49-F238E27FC236}">
                <a16:creationId xmlns:a16="http://schemas.microsoft.com/office/drawing/2014/main" id="{C7CFD1DE-4A9E-51BF-F66E-130CF2A27776}"/>
              </a:ext>
            </a:extLst>
          </p:cNvPr>
          <p:cNvGrpSpPr/>
          <p:nvPr/>
        </p:nvGrpSpPr>
        <p:grpSpPr>
          <a:xfrm>
            <a:off x="7253207" y="3429000"/>
            <a:ext cx="4773058" cy="1735888"/>
            <a:chOff x="7253207" y="3429000"/>
            <a:chExt cx="4773058" cy="1735888"/>
          </a:xfrm>
        </p:grpSpPr>
        <p:sp>
          <p:nvSpPr>
            <p:cNvPr id="43" name="TextBox 42">
              <a:extLst>
                <a:ext uri="{FF2B5EF4-FFF2-40B4-BE49-F238E27FC236}">
                  <a16:creationId xmlns:a16="http://schemas.microsoft.com/office/drawing/2014/main" id="{4F7D99E4-5775-32CE-5260-41845E9FCF79}"/>
                </a:ext>
              </a:extLst>
            </p:cNvPr>
            <p:cNvSpPr txBox="1"/>
            <p:nvPr/>
          </p:nvSpPr>
          <p:spPr>
            <a:xfrm>
              <a:off x="7253207" y="4241558"/>
              <a:ext cx="4107696" cy="923330"/>
            </a:xfrm>
            <a:prstGeom prst="rect">
              <a:avLst/>
            </a:prstGeom>
            <a:noFill/>
          </p:spPr>
          <p:txBody>
            <a:bodyPr wrap="square" rtlCol="0">
              <a:spAutoFit/>
            </a:bodyPr>
            <a:lstStyle/>
            <a:p>
              <a:r>
                <a:rPr lang="en-US" b="1" dirty="0"/>
                <a:t>2026 </a:t>
              </a:r>
              <a:r>
                <a:rPr lang="en-US" dirty="0"/>
                <a:t>– Israel returns to God with their spiritual awakening</a:t>
              </a:r>
            </a:p>
            <a:p>
              <a:r>
                <a:rPr lang="en-US" dirty="0"/>
                <a:t>(Isaiah 17:8; Ezekiel 36:26-28, 37:9-10)</a:t>
              </a:r>
            </a:p>
          </p:txBody>
        </p:sp>
        <p:cxnSp>
          <p:nvCxnSpPr>
            <p:cNvPr id="44" name="Straight Arrow Connector 87">
              <a:extLst>
                <a:ext uri="{FF2B5EF4-FFF2-40B4-BE49-F238E27FC236}">
                  <a16:creationId xmlns:a16="http://schemas.microsoft.com/office/drawing/2014/main" id="{F8A5992D-10F4-CD15-B9E0-A3CFE06FFEB0}"/>
                </a:ext>
              </a:extLst>
            </p:cNvPr>
            <p:cNvCxnSpPr>
              <a:cxnSpLocks/>
              <a:stCxn id="43" idx="3"/>
            </p:cNvCxnSpPr>
            <p:nvPr/>
          </p:nvCxnSpPr>
          <p:spPr>
            <a:xfrm flipV="1">
              <a:off x="11360903" y="3429000"/>
              <a:ext cx="665362" cy="127422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C8BEE0FF-B47B-3884-4327-AB95EC4FC48C}"/>
              </a:ext>
            </a:extLst>
          </p:cNvPr>
          <p:cNvGrpSpPr/>
          <p:nvPr/>
        </p:nvGrpSpPr>
        <p:grpSpPr>
          <a:xfrm>
            <a:off x="225494" y="2344758"/>
            <a:ext cx="11795760" cy="643652"/>
            <a:chOff x="225494" y="4253885"/>
            <a:chExt cx="11795760" cy="643652"/>
          </a:xfrm>
        </p:grpSpPr>
        <p:sp>
          <p:nvSpPr>
            <p:cNvPr id="58" name="Left Brace 57">
              <a:extLst>
                <a:ext uri="{FF2B5EF4-FFF2-40B4-BE49-F238E27FC236}">
                  <a16:creationId xmlns:a16="http://schemas.microsoft.com/office/drawing/2014/main" id="{1BE77129-D06E-DF72-5549-7B16334A743F}"/>
                </a:ext>
              </a:extLst>
            </p:cNvPr>
            <p:cNvSpPr/>
            <p:nvPr/>
          </p:nvSpPr>
          <p:spPr>
            <a:xfrm rot="5400000">
              <a:off x="5986214" y="-1137503"/>
              <a:ext cx="274320" cy="11795760"/>
            </a:xfrm>
            <a:prstGeom prst="lef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a:extLst>
                <a:ext uri="{FF2B5EF4-FFF2-40B4-BE49-F238E27FC236}">
                  <a16:creationId xmlns:a16="http://schemas.microsoft.com/office/drawing/2014/main" id="{645F23F5-A921-F604-4EBE-4FA6D4642B38}"/>
                </a:ext>
              </a:extLst>
            </p:cNvPr>
            <p:cNvSpPr txBox="1"/>
            <p:nvPr/>
          </p:nvSpPr>
          <p:spPr>
            <a:xfrm>
              <a:off x="2882326" y="4253885"/>
              <a:ext cx="6427347" cy="369332"/>
            </a:xfrm>
            <a:prstGeom prst="rect">
              <a:avLst/>
            </a:prstGeom>
            <a:noFill/>
          </p:spPr>
          <p:txBody>
            <a:bodyPr wrap="square" rtlCol="0">
              <a:spAutoFit/>
            </a:bodyPr>
            <a:lstStyle/>
            <a:p>
              <a:pPr algn="ctr"/>
              <a:r>
                <a:rPr lang="en-US" dirty="0">
                  <a:solidFill>
                    <a:srgbClr val="C00000"/>
                  </a:solidFill>
                </a:rPr>
                <a:t>The Third Cycle of Judgment – Israel’s Spiritual Re-Awakening</a:t>
              </a:r>
            </a:p>
          </p:txBody>
        </p:sp>
      </p:grpSp>
    </p:spTree>
    <p:extLst>
      <p:ext uri="{BB962C8B-B14F-4D97-AF65-F5344CB8AC3E}">
        <p14:creationId xmlns:p14="http://schemas.microsoft.com/office/powerpoint/2010/main" val="48443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ssolv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dissolve">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AA802-21F4-C906-A17C-9CB643A93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12BA70-F7DC-A66A-6033-FA8B8B5E82AE}"/>
              </a:ext>
            </a:extLst>
          </p:cNvPr>
          <p:cNvSpPr>
            <a:spLocks noGrp="1"/>
          </p:cNvSpPr>
          <p:nvPr>
            <p:ph type="ctrTitle"/>
          </p:nvPr>
        </p:nvSpPr>
        <p:spPr>
          <a:xfrm>
            <a:off x="6991350" y="487018"/>
            <a:ext cx="4179570" cy="3377354"/>
          </a:xfrm>
        </p:spPr>
        <p:txBody>
          <a:bodyPr/>
          <a:lstStyle/>
          <a:p>
            <a:r>
              <a:rPr lang="en-US" dirty="0"/>
              <a:t>Can we know when the Tribulation will occur?</a:t>
            </a:r>
          </a:p>
        </p:txBody>
      </p:sp>
    </p:spTree>
    <p:extLst>
      <p:ext uri="{BB962C8B-B14F-4D97-AF65-F5344CB8AC3E}">
        <p14:creationId xmlns:p14="http://schemas.microsoft.com/office/powerpoint/2010/main" val="356243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7E854-ACA3-E6E5-6C25-A01E6FF9651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EE6FD7-38BB-8E2A-88FD-BAFC3C8CA31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22</a:t>
            </a:fld>
            <a:endParaRPr lang="en-US" dirty="0"/>
          </a:p>
        </p:txBody>
      </p:sp>
      <p:sp>
        <p:nvSpPr>
          <p:cNvPr id="2" name="Title 1">
            <a:extLst>
              <a:ext uri="{FF2B5EF4-FFF2-40B4-BE49-F238E27FC236}">
                <a16:creationId xmlns:a16="http://schemas.microsoft.com/office/drawing/2014/main" id="{A8D7A912-C19E-6A45-3F8F-48CEE28717A0}"/>
              </a:ext>
            </a:extLst>
          </p:cNvPr>
          <p:cNvSpPr>
            <a:spLocks noGrp="1"/>
          </p:cNvSpPr>
          <p:nvPr>
            <p:ph type="title"/>
          </p:nvPr>
        </p:nvSpPr>
        <p:spPr>
          <a:xfrm>
            <a:off x="2933700" y="568961"/>
            <a:ext cx="8420100" cy="1780860"/>
          </a:xfrm>
        </p:spPr>
        <p:txBody>
          <a:bodyPr/>
          <a:lstStyle/>
          <a:p>
            <a:r>
              <a:rPr lang="en-US" b="1" dirty="0"/>
              <a:t>Daniel’s 70</a:t>
            </a:r>
            <a:r>
              <a:rPr lang="en-US" b="1" baseline="30000" dirty="0"/>
              <a:t>th</a:t>
            </a:r>
            <a:r>
              <a:rPr lang="en-US" b="1" dirty="0"/>
              <a:t> Week</a:t>
            </a:r>
          </a:p>
        </p:txBody>
      </p:sp>
      <p:sp>
        <p:nvSpPr>
          <p:cNvPr id="24" name="Text Placeholder 2">
            <a:extLst>
              <a:ext uri="{FF2B5EF4-FFF2-40B4-BE49-F238E27FC236}">
                <a16:creationId xmlns:a16="http://schemas.microsoft.com/office/drawing/2014/main" id="{347BA172-CF24-D3FE-7186-038829A0FC67}"/>
              </a:ext>
            </a:extLst>
          </p:cNvPr>
          <p:cNvSpPr txBox="1">
            <a:spLocks/>
          </p:cNvSpPr>
          <p:nvPr/>
        </p:nvSpPr>
        <p:spPr>
          <a:xfrm>
            <a:off x="0" y="2349819"/>
            <a:ext cx="11661422" cy="46224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en-US" dirty="0">
                <a:solidFill>
                  <a:schemeClr val="accent6">
                    <a:lumMod val="75000"/>
                  </a:schemeClr>
                </a:solidFill>
              </a:rPr>
              <a:t>“He will confirm a covenant with many for one ‘seven.’ In the middle of the ‘seven’ he will put an end to sacrifice and offering. And at the temple he will set up an abomination that causes desolation, until the end that is decreed is poured out on him.”  </a:t>
            </a:r>
            <a:r>
              <a:rPr lang="en-US" dirty="0"/>
              <a:t>Daniel 9:27</a:t>
            </a:r>
            <a:endParaRPr lang="en-US" sz="2400" dirty="0"/>
          </a:p>
          <a:p>
            <a:pPr lvl="1" algn="just">
              <a:buFont typeface="Wingdings" pitchFamily="2" charset="2"/>
              <a:buChar char="Ø"/>
            </a:pPr>
            <a:endParaRPr lang="en-US" dirty="0">
              <a:solidFill>
                <a:srgbClr val="0070C0"/>
              </a:solidFill>
            </a:endParaRPr>
          </a:p>
          <a:p>
            <a:pPr lvl="1" algn="just">
              <a:buFont typeface="Wingdings" pitchFamily="2" charset="2"/>
              <a:buChar char="Ø"/>
            </a:pPr>
            <a:r>
              <a:rPr lang="en-US" dirty="0"/>
              <a:t>Daniel’s 70</a:t>
            </a:r>
            <a:r>
              <a:rPr lang="en-US" baseline="30000" dirty="0"/>
              <a:t>th</a:t>
            </a:r>
            <a:r>
              <a:rPr lang="en-US" dirty="0"/>
              <a:t> ‘seven’ is the Tribulation that occurs at the end of days</a:t>
            </a:r>
          </a:p>
          <a:p>
            <a:pPr lvl="2" algn="just">
              <a:buFont typeface="Wingdings" pitchFamily="2" charset="2"/>
              <a:buChar char="Ø"/>
            </a:pPr>
            <a:r>
              <a:rPr lang="en-US" sz="2400" dirty="0"/>
              <a:t>This is a seven-year period when the Antichrist rules the world</a:t>
            </a:r>
          </a:p>
          <a:p>
            <a:pPr lvl="2" algn="just">
              <a:buFont typeface="Wingdings" pitchFamily="2" charset="2"/>
              <a:buChar char="Ø"/>
            </a:pPr>
            <a:r>
              <a:rPr lang="en-US" sz="2400" dirty="0"/>
              <a:t>The Tribulation begins when the Antichrist makes a peace treaty with Israel</a:t>
            </a:r>
          </a:p>
          <a:p>
            <a:pPr lvl="2" algn="just">
              <a:buFont typeface="Wingdings" pitchFamily="2" charset="2"/>
              <a:buChar char="Ø"/>
            </a:pPr>
            <a:r>
              <a:rPr lang="en-US" sz="2400" dirty="0"/>
              <a:t>The abomination that causes desolation occurs at the midpoint of the Tribulation when the Antichrist defiles the Temple</a:t>
            </a:r>
          </a:p>
          <a:p>
            <a:pPr lvl="2" algn="just">
              <a:buFont typeface="Wingdings" pitchFamily="2" charset="2"/>
              <a:buChar char="Ø"/>
            </a:pPr>
            <a:r>
              <a:rPr lang="en-US" sz="2400" dirty="0"/>
              <a:t>The Tribulation ends with the Battle of Armageddon when Jesus returns</a:t>
            </a:r>
          </a:p>
        </p:txBody>
      </p:sp>
    </p:spTree>
    <p:extLst>
      <p:ext uri="{BB962C8B-B14F-4D97-AF65-F5344CB8AC3E}">
        <p14:creationId xmlns:p14="http://schemas.microsoft.com/office/powerpoint/2010/main" val="50828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dissolv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dissolve">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
                                            <p:txEl>
                                              <p:pRg st="3" end="3"/>
                                            </p:txEl>
                                          </p:spTgt>
                                        </p:tgtEl>
                                        <p:attrNameLst>
                                          <p:attrName>style.visibility</p:attrName>
                                        </p:attrNameLst>
                                      </p:cBhvr>
                                      <p:to>
                                        <p:strVal val="visible"/>
                                      </p:to>
                                    </p:set>
                                    <p:animEffect transition="in" filter="dissolve">
                                      <p:cBhvr>
                                        <p:cTn id="17" dur="500"/>
                                        <p:tgtEl>
                                          <p:spTgt spid="2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
                                            <p:txEl>
                                              <p:pRg st="4" end="4"/>
                                            </p:txEl>
                                          </p:spTgt>
                                        </p:tgtEl>
                                        <p:attrNameLst>
                                          <p:attrName>style.visibility</p:attrName>
                                        </p:attrNameLst>
                                      </p:cBhvr>
                                      <p:to>
                                        <p:strVal val="visible"/>
                                      </p:to>
                                    </p:set>
                                    <p:animEffect transition="in" filter="dissolve">
                                      <p:cBhvr>
                                        <p:cTn id="22" dur="500"/>
                                        <p:tgtEl>
                                          <p:spTgt spid="2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4">
                                            <p:txEl>
                                              <p:pRg st="5" end="5"/>
                                            </p:txEl>
                                          </p:spTgt>
                                        </p:tgtEl>
                                        <p:attrNameLst>
                                          <p:attrName>style.visibility</p:attrName>
                                        </p:attrNameLst>
                                      </p:cBhvr>
                                      <p:to>
                                        <p:strVal val="visible"/>
                                      </p:to>
                                    </p:set>
                                    <p:animEffect transition="in" filter="dissolve">
                                      <p:cBhvr>
                                        <p:cTn id="27" dur="500"/>
                                        <p:tgtEl>
                                          <p:spTgt spid="2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4">
                                            <p:txEl>
                                              <p:pRg st="6" end="6"/>
                                            </p:txEl>
                                          </p:spTgt>
                                        </p:tgtEl>
                                        <p:attrNameLst>
                                          <p:attrName>style.visibility</p:attrName>
                                        </p:attrNameLst>
                                      </p:cBhvr>
                                      <p:to>
                                        <p:strVal val="visible"/>
                                      </p:to>
                                    </p:set>
                                    <p:animEffect transition="in" filter="dissolve">
                                      <p:cBhvr>
                                        <p:cTn id="32"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30BBB-65E5-C1B9-5E7D-6D12B92893F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5612746-5F0B-36C3-572C-F95212F7CB1A}"/>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23</a:t>
            </a:fld>
            <a:endParaRPr lang="en-US" dirty="0"/>
          </a:p>
        </p:txBody>
      </p:sp>
      <p:sp>
        <p:nvSpPr>
          <p:cNvPr id="2" name="Title 1">
            <a:extLst>
              <a:ext uri="{FF2B5EF4-FFF2-40B4-BE49-F238E27FC236}">
                <a16:creationId xmlns:a16="http://schemas.microsoft.com/office/drawing/2014/main" id="{8470AE06-3BC7-8FC5-4C48-B64C8DA61512}"/>
              </a:ext>
            </a:extLst>
          </p:cNvPr>
          <p:cNvSpPr>
            <a:spLocks noGrp="1"/>
          </p:cNvSpPr>
          <p:nvPr>
            <p:ph type="title"/>
          </p:nvPr>
        </p:nvSpPr>
        <p:spPr>
          <a:xfrm>
            <a:off x="2933700" y="568961"/>
            <a:ext cx="8420100" cy="1780860"/>
          </a:xfrm>
        </p:spPr>
        <p:txBody>
          <a:bodyPr/>
          <a:lstStyle/>
          <a:p>
            <a:r>
              <a:rPr lang="en-US" b="1" dirty="0"/>
              <a:t>Daniel’s 70</a:t>
            </a:r>
            <a:r>
              <a:rPr lang="en-US" b="1" baseline="30000" dirty="0"/>
              <a:t>th</a:t>
            </a:r>
            <a:r>
              <a:rPr lang="en-US" b="1" dirty="0"/>
              <a:t> Week</a:t>
            </a:r>
          </a:p>
        </p:txBody>
      </p:sp>
      <p:sp>
        <p:nvSpPr>
          <p:cNvPr id="24" name="Text Placeholder 2">
            <a:extLst>
              <a:ext uri="{FF2B5EF4-FFF2-40B4-BE49-F238E27FC236}">
                <a16:creationId xmlns:a16="http://schemas.microsoft.com/office/drawing/2014/main" id="{1C887104-BE94-3964-AC64-1F60D130C0C8}"/>
              </a:ext>
            </a:extLst>
          </p:cNvPr>
          <p:cNvSpPr txBox="1">
            <a:spLocks/>
          </p:cNvSpPr>
          <p:nvPr/>
        </p:nvSpPr>
        <p:spPr>
          <a:xfrm>
            <a:off x="0" y="2349819"/>
            <a:ext cx="11661422" cy="46224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en-US" dirty="0">
                <a:solidFill>
                  <a:srgbClr val="0070C0"/>
                </a:solidFill>
              </a:rPr>
              <a:t>We only need one known date to anchor the timeline</a:t>
            </a:r>
          </a:p>
          <a:p>
            <a:pPr lvl="1" algn="just">
              <a:buFont typeface="Wingdings" pitchFamily="2" charset="2"/>
              <a:buChar char="Ø"/>
            </a:pPr>
            <a:endParaRPr lang="en-US" dirty="0">
              <a:solidFill>
                <a:srgbClr val="0070C0"/>
              </a:solidFill>
            </a:endParaRPr>
          </a:p>
          <a:p>
            <a:pPr lvl="1" algn="just">
              <a:buFont typeface="Wingdings" pitchFamily="2" charset="2"/>
              <a:buChar char="Ø"/>
            </a:pPr>
            <a:r>
              <a:rPr lang="en-US" dirty="0"/>
              <a:t>We have two, so the timeline can be validated by independent prophecies</a:t>
            </a:r>
          </a:p>
          <a:p>
            <a:pPr lvl="2" algn="just">
              <a:buFont typeface="Wingdings" pitchFamily="2" charset="2"/>
              <a:buChar char="Ø"/>
            </a:pPr>
            <a:endParaRPr lang="en-US" sz="2400" dirty="0"/>
          </a:p>
          <a:p>
            <a:pPr lvl="2" algn="just">
              <a:buFont typeface="Wingdings" pitchFamily="2" charset="2"/>
              <a:buChar char="Ø"/>
            </a:pPr>
            <a:r>
              <a:rPr lang="en-US" sz="2400" dirty="0"/>
              <a:t>The prophecies regarding the timing of the last generation</a:t>
            </a:r>
          </a:p>
          <a:p>
            <a:pPr lvl="3" algn="just">
              <a:buFont typeface="Wingdings" pitchFamily="2" charset="2"/>
              <a:buChar char="Ø"/>
            </a:pPr>
            <a:r>
              <a:rPr lang="en-US" sz="2400" dirty="0"/>
              <a:t>Define the proposed date when Jesus returns at the end of the Tribulation</a:t>
            </a:r>
          </a:p>
          <a:p>
            <a:pPr lvl="2" algn="just">
              <a:buFont typeface="Wingdings" pitchFamily="2" charset="2"/>
              <a:buChar char="Ø"/>
            </a:pPr>
            <a:endParaRPr lang="en-US" sz="2400" dirty="0"/>
          </a:p>
          <a:p>
            <a:pPr lvl="2" algn="just">
              <a:buFont typeface="Wingdings" pitchFamily="2" charset="2"/>
              <a:buChar char="Ø"/>
            </a:pPr>
            <a:r>
              <a:rPr lang="en-US" sz="2400" dirty="0"/>
              <a:t>The prophecies regarding the timing of Israel’s spiritual awakening</a:t>
            </a:r>
          </a:p>
          <a:p>
            <a:pPr lvl="3" algn="just">
              <a:buFont typeface="Wingdings" pitchFamily="2" charset="2"/>
              <a:buChar char="Ø"/>
            </a:pPr>
            <a:r>
              <a:rPr lang="en-US" sz="2400" dirty="0"/>
              <a:t>Define the proposed date for the Gog and Magog War </a:t>
            </a:r>
          </a:p>
        </p:txBody>
      </p:sp>
    </p:spTree>
    <p:extLst>
      <p:ext uri="{BB962C8B-B14F-4D97-AF65-F5344CB8AC3E}">
        <p14:creationId xmlns:p14="http://schemas.microsoft.com/office/powerpoint/2010/main" val="84611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dissolv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dissolve">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dissolve">
                                      <p:cBhvr>
                                        <p:cTn id="17" dur="500"/>
                                        <p:tgtEl>
                                          <p:spTgt spid="24">
                                            <p:txEl>
                                              <p:pRg st="4" end="4"/>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4">
                                            <p:txEl>
                                              <p:pRg st="5" end="5"/>
                                            </p:txEl>
                                          </p:spTgt>
                                        </p:tgtEl>
                                        <p:attrNameLst>
                                          <p:attrName>style.visibility</p:attrName>
                                        </p:attrNameLst>
                                      </p:cBhvr>
                                      <p:to>
                                        <p:strVal val="visible"/>
                                      </p:to>
                                    </p:set>
                                    <p:animEffect transition="in" filter="dissolve">
                                      <p:cBhvr>
                                        <p:cTn id="21" dur="500"/>
                                        <p:tgtEl>
                                          <p:spTgt spid="2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4">
                                            <p:txEl>
                                              <p:pRg st="7" end="7"/>
                                            </p:txEl>
                                          </p:spTgt>
                                        </p:tgtEl>
                                        <p:attrNameLst>
                                          <p:attrName>style.visibility</p:attrName>
                                        </p:attrNameLst>
                                      </p:cBhvr>
                                      <p:to>
                                        <p:strVal val="visible"/>
                                      </p:to>
                                    </p:set>
                                    <p:animEffect transition="in" filter="dissolve">
                                      <p:cBhvr>
                                        <p:cTn id="26" dur="500"/>
                                        <p:tgtEl>
                                          <p:spTgt spid="24">
                                            <p:txEl>
                                              <p:pRg st="7" end="7"/>
                                            </p:txEl>
                                          </p:spTgt>
                                        </p:tgtEl>
                                      </p:cBhvr>
                                    </p:animEffect>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24">
                                            <p:txEl>
                                              <p:pRg st="8" end="8"/>
                                            </p:txEl>
                                          </p:spTgt>
                                        </p:tgtEl>
                                        <p:attrNameLst>
                                          <p:attrName>style.visibility</p:attrName>
                                        </p:attrNameLst>
                                      </p:cBhvr>
                                      <p:to>
                                        <p:strVal val="visible"/>
                                      </p:to>
                                    </p:set>
                                    <p:animEffect transition="in" filter="dissolve">
                                      <p:cBhvr>
                                        <p:cTn id="30" dur="500"/>
                                        <p:tgtEl>
                                          <p:spTgt spid="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0BAFC-0533-8588-8299-F0E5E8DE5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3EBFEF-1C48-3276-528E-A0C231B583C7}"/>
              </a:ext>
            </a:extLst>
          </p:cNvPr>
          <p:cNvSpPr>
            <a:spLocks noGrp="1"/>
          </p:cNvSpPr>
          <p:nvPr>
            <p:ph type="ctrTitle"/>
          </p:nvPr>
        </p:nvSpPr>
        <p:spPr>
          <a:xfrm>
            <a:off x="6991350" y="487018"/>
            <a:ext cx="4179570" cy="3377354"/>
          </a:xfrm>
        </p:spPr>
        <p:txBody>
          <a:bodyPr/>
          <a:lstStyle/>
          <a:p>
            <a:r>
              <a:rPr lang="en-US" dirty="0"/>
              <a:t>When will It be the last generation?</a:t>
            </a:r>
          </a:p>
        </p:txBody>
      </p:sp>
    </p:spTree>
    <p:extLst>
      <p:ext uri="{BB962C8B-B14F-4D97-AF65-F5344CB8AC3E}">
        <p14:creationId xmlns:p14="http://schemas.microsoft.com/office/powerpoint/2010/main" val="52797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FBBD1-13FF-4BCE-502A-2F5697DF5DC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B59731B-D433-DDD7-8905-0CB2F254748D}"/>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25</a:t>
            </a:fld>
            <a:endParaRPr lang="en-US" dirty="0"/>
          </a:p>
        </p:txBody>
      </p:sp>
      <p:sp>
        <p:nvSpPr>
          <p:cNvPr id="2" name="Title 1">
            <a:extLst>
              <a:ext uri="{FF2B5EF4-FFF2-40B4-BE49-F238E27FC236}">
                <a16:creationId xmlns:a16="http://schemas.microsoft.com/office/drawing/2014/main" id="{06519F0E-3B57-C70C-CB04-AE9674375F8F}"/>
              </a:ext>
            </a:extLst>
          </p:cNvPr>
          <p:cNvSpPr>
            <a:spLocks noGrp="1"/>
          </p:cNvSpPr>
          <p:nvPr>
            <p:ph type="title"/>
          </p:nvPr>
        </p:nvSpPr>
        <p:spPr>
          <a:xfrm>
            <a:off x="2933700" y="568961"/>
            <a:ext cx="8420100" cy="1780860"/>
          </a:xfrm>
        </p:spPr>
        <p:txBody>
          <a:bodyPr/>
          <a:lstStyle/>
          <a:p>
            <a:r>
              <a:rPr lang="en-US" b="1" dirty="0"/>
              <a:t>The Last Generation</a:t>
            </a:r>
          </a:p>
        </p:txBody>
      </p:sp>
      <p:sp>
        <p:nvSpPr>
          <p:cNvPr id="24" name="Text Placeholder 2">
            <a:extLst>
              <a:ext uri="{FF2B5EF4-FFF2-40B4-BE49-F238E27FC236}">
                <a16:creationId xmlns:a16="http://schemas.microsoft.com/office/drawing/2014/main" id="{299FC7B6-2968-9ED2-5585-B0429941A5CB}"/>
              </a:ext>
            </a:extLst>
          </p:cNvPr>
          <p:cNvSpPr txBox="1">
            <a:spLocks/>
          </p:cNvSpPr>
          <p:nvPr/>
        </p:nvSpPr>
        <p:spPr>
          <a:xfrm>
            <a:off x="0" y="2349819"/>
            <a:ext cx="11661422" cy="46224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dirty="0"/>
              <a:t>The proposed date for when Jesus returns at the end of the Tribulation is b</a:t>
            </a:r>
            <a:r>
              <a:rPr lang="en-US" sz="2400" dirty="0"/>
              <a:t>ased on the timing of the final generation</a:t>
            </a:r>
          </a:p>
          <a:p>
            <a:pPr lvl="2" algn="just">
              <a:buFont typeface="Wingdings" pitchFamily="2" charset="2"/>
              <a:buChar char="Ø"/>
            </a:pPr>
            <a:r>
              <a:rPr lang="en-US" sz="2400" dirty="0"/>
              <a:t>The Valley of the Dry Bones prophecy (Ezekiel 37) </a:t>
            </a:r>
          </a:p>
          <a:p>
            <a:pPr lvl="3" algn="just">
              <a:buFont typeface="Wingdings" pitchFamily="2" charset="2"/>
              <a:buChar char="Ø"/>
            </a:pPr>
            <a:r>
              <a:rPr lang="en-US" sz="2400" dirty="0"/>
              <a:t>Describes the timeline for the rebirth of Israel</a:t>
            </a:r>
          </a:p>
          <a:p>
            <a:pPr lvl="2" algn="just">
              <a:buFont typeface="Wingdings" pitchFamily="2" charset="2"/>
              <a:buChar char="Ø"/>
            </a:pPr>
            <a:r>
              <a:rPr lang="en-US" sz="2400" dirty="0"/>
              <a:t>Ezekiel’s prophecy of punishment for disobedience</a:t>
            </a:r>
          </a:p>
          <a:p>
            <a:pPr lvl="3" algn="just">
              <a:buFont typeface="Wingdings" pitchFamily="2" charset="2"/>
              <a:buChar char="Ø"/>
            </a:pPr>
            <a:r>
              <a:rPr lang="en-US" sz="2400" dirty="0"/>
              <a:t>Identifies when Israel would be restored as a nation </a:t>
            </a:r>
          </a:p>
          <a:p>
            <a:pPr lvl="3" algn="just">
              <a:buFont typeface="Wingdings" pitchFamily="2" charset="2"/>
              <a:buChar char="Ø"/>
            </a:pPr>
            <a:r>
              <a:rPr lang="en-US" sz="2400" dirty="0"/>
              <a:t>Identifies when Jerusalem and the Temple Mount would be restored</a:t>
            </a:r>
          </a:p>
        </p:txBody>
      </p:sp>
      <p:sp>
        <p:nvSpPr>
          <p:cNvPr id="3" name="Text Placeholder 2">
            <a:extLst>
              <a:ext uri="{FF2B5EF4-FFF2-40B4-BE49-F238E27FC236}">
                <a16:creationId xmlns:a16="http://schemas.microsoft.com/office/drawing/2014/main" id="{96712581-AD3D-E723-0F6C-F3D76E740458}"/>
              </a:ext>
            </a:extLst>
          </p:cNvPr>
          <p:cNvSpPr txBox="1">
            <a:spLocks/>
          </p:cNvSpPr>
          <p:nvPr/>
        </p:nvSpPr>
        <p:spPr>
          <a:xfrm>
            <a:off x="2194725" y="5553411"/>
            <a:ext cx="7271972" cy="14712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3600" dirty="0">
                <a:solidFill>
                  <a:srgbClr val="0070C0"/>
                </a:solidFill>
              </a:rPr>
              <a:t>This is the last generation!</a:t>
            </a:r>
          </a:p>
        </p:txBody>
      </p:sp>
    </p:spTree>
    <p:extLst>
      <p:ext uri="{BB962C8B-B14F-4D97-AF65-F5344CB8AC3E}">
        <p14:creationId xmlns:p14="http://schemas.microsoft.com/office/powerpoint/2010/main" val="281454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dissolv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dissolve">
                                      <p:cBhvr>
                                        <p:cTn id="12" dur="500"/>
                                        <p:tgtEl>
                                          <p:spTgt spid="24">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4">
                                            <p:txEl>
                                              <p:pRg st="2" end="2"/>
                                            </p:txEl>
                                          </p:spTgt>
                                        </p:tgtEl>
                                        <p:attrNameLst>
                                          <p:attrName>style.visibility</p:attrName>
                                        </p:attrNameLst>
                                      </p:cBhvr>
                                      <p:to>
                                        <p:strVal val="visible"/>
                                      </p:to>
                                    </p:set>
                                    <p:animEffect transition="in" filter="dissolve">
                                      <p:cBhvr>
                                        <p:cTn id="16" dur="500"/>
                                        <p:tgtEl>
                                          <p:spTgt spid="2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4">
                                            <p:txEl>
                                              <p:pRg st="3" end="3"/>
                                            </p:txEl>
                                          </p:spTgt>
                                        </p:tgtEl>
                                        <p:attrNameLst>
                                          <p:attrName>style.visibility</p:attrName>
                                        </p:attrNameLst>
                                      </p:cBhvr>
                                      <p:to>
                                        <p:strVal val="visible"/>
                                      </p:to>
                                    </p:set>
                                    <p:animEffect transition="in" filter="dissolve">
                                      <p:cBhvr>
                                        <p:cTn id="21" dur="500"/>
                                        <p:tgtEl>
                                          <p:spTgt spid="24">
                                            <p:txEl>
                                              <p:pRg st="3" end="3"/>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4">
                                            <p:txEl>
                                              <p:pRg st="4" end="4"/>
                                            </p:txEl>
                                          </p:spTgt>
                                        </p:tgtEl>
                                        <p:attrNameLst>
                                          <p:attrName>style.visibility</p:attrName>
                                        </p:attrNameLst>
                                      </p:cBhvr>
                                      <p:to>
                                        <p:strVal val="visible"/>
                                      </p:to>
                                    </p:set>
                                    <p:animEffect transition="in" filter="dissolve">
                                      <p:cBhvr>
                                        <p:cTn id="25" dur="500"/>
                                        <p:tgtEl>
                                          <p:spTgt spid="24">
                                            <p:txEl>
                                              <p:pRg st="4" end="4"/>
                                            </p:txEl>
                                          </p:spTgt>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24">
                                            <p:txEl>
                                              <p:pRg st="5" end="5"/>
                                            </p:txEl>
                                          </p:spTgt>
                                        </p:tgtEl>
                                        <p:attrNameLst>
                                          <p:attrName>style.visibility</p:attrName>
                                        </p:attrNameLst>
                                      </p:cBhvr>
                                      <p:to>
                                        <p:strVal val="visible"/>
                                      </p:to>
                                    </p:set>
                                    <p:animEffect transition="in" filter="dissolve">
                                      <p:cBhvr>
                                        <p:cTn id="29" dur="500"/>
                                        <p:tgtEl>
                                          <p:spTgt spid="2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E4802-7347-E7F4-0A8C-CDC6FF3EFA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134B3-5CA2-D200-5A31-C7B574CF25E2}"/>
              </a:ext>
            </a:extLst>
          </p:cNvPr>
          <p:cNvSpPr>
            <a:spLocks noGrp="1"/>
          </p:cNvSpPr>
          <p:nvPr>
            <p:ph type="title"/>
          </p:nvPr>
        </p:nvSpPr>
        <p:spPr>
          <a:xfrm>
            <a:off x="2933700" y="568961"/>
            <a:ext cx="8420100" cy="1780860"/>
          </a:xfrm>
        </p:spPr>
        <p:txBody>
          <a:bodyPr/>
          <a:lstStyle/>
          <a:p>
            <a:r>
              <a:rPr lang="en-US" b="1" dirty="0"/>
              <a:t>Israel’s Rebirth – The valley of the dry bones</a:t>
            </a:r>
          </a:p>
        </p:txBody>
      </p:sp>
      <p:sp>
        <p:nvSpPr>
          <p:cNvPr id="3" name="Text Placeholder 2">
            <a:extLst>
              <a:ext uri="{FF2B5EF4-FFF2-40B4-BE49-F238E27FC236}">
                <a16:creationId xmlns:a16="http://schemas.microsoft.com/office/drawing/2014/main" id="{5C377929-1D5E-FB11-43CB-26F7B0E67766}"/>
              </a:ext>
            </a:extLst>
          </p:cNvPr>
          <p:cNvSpPr txBox="1">
            <a:spLocks/>
          </p:cNvSpPr>
          <p:nvPr/>
        </p:nvSpPr>
        <p:spPr>
          <a:xfrm>
            <a:off x="0" y="2349820"/>
            <a:ext cx="11661422" cy="450818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en-US" dirty="0">
                <a:solidFill>
                  <a:schemeClr val="accent6">
                    <a:lumMod val="75000"/>
                  </a:schemeClr>
                </a:solidFill>
              </a:rPr>
              <a:t>“Prophesy to these bones and say to them, ‘Dry bones, hear the word of the Lord!  This is what the Sovereign Lord says to these bones: I will make breath enter you, and you will come to life.  I will attach tendons to you and make flesh come upon you and cover you with skin; I will put breath in you, and you will come to life. Then you will know that I am the Lord.’” </a:t>
            </a:r>
          </a:p>
          <a:p>
            <a:pPr lvl="1" algn="just"/>
            <a:endParaRPr lang="en-US" dirty="0">
              <a:solidFill>
                <a:schemeClr val="accent6">
                  <a:lumMod val="75000"/>
                </a:schemeClr>
              </a:solidFill>
            </a:endParaRPr>
          </a:p>
          <a:p>
            <a:pPr marL="457200" lvl="1" indent="0" algn="just">
              <a:buNone/>
            </a:pPr>
            <a:r>
              <a:rPr lang="en-US" dirty="0">
                <a:solidFill>
                  <a:schemeClr val="accent6">
                    <a:lumMod val="75000"/>
                  </a:schemeClr>
                </a:solidFill>
              </a:rPr>
              <a:t>So I prophesied as I was commanded. And as I was prophesying, there was a noise, a rattling sound, and the bones came together, bone to bone.  I looked, and tendons and flesh appeared on them and skin covered them, but there was no breath in them.</a:t>
            </a:r>
          </a:p>
          <a:p>
            <a:pPr lvl="1" algn="just"/>
            <a:endParaRPr lang="en-US" dirty="0">
              <a:solidFill>
                <a:schemeClr val="accent6">
                  <a:lumMod val="75000"/>
                </a:schemeClr>
              </a:solidFill>
            </a:endParaRPr>
          </a:p>
          <a:p>
            <a:pPr marL="457200" lvl="1" indent="0" algn="just">
              <a:buNone/>
            </a:pPr>
            <a:r>
              <a:rPr lang="en-US" dirty="0">
                <a:solidFill>
                  <a:schemeClr val="accent6">
                    <a:lumMod val="75000"/>
                  </a:schemeClr>
                </a:solidFill>
              </a:rPr>
              <a:t>Then he said to me, “Prophesy to the breath; prophesy, son of man, and say to it, ‘This is what the Sovereign Lord says: Come, breath, from the four winds and breathe into these slain, that they may live.’”  So I prophesied as he commanded me, and breath entered them; they came to life and stood up on their feet—a vast army.”  </a:t>
            </a:r>
            <a:r>
              <a:rPr lang="en-US" dirty="0"/>
              <a:t>Ezekiel 37:4-10</a:t>
            </a:r>
          </a:p>
        </p:txBody>
      </p:sp>
      <p:sp>
        <p:nvSpPr>
          <p:cNvPr id="51" name="Slide Number Placeholder 4">
            <a:extLst>
              <a:ext uri="{FF2B5EF4-FFF2-40B4-BE49-F238E27FC236}">
                <a16:creationId xmlns:a16="http://schemas.microsoft.com/office/drawing/2014/main" id="{9FB58D87-758C-A0E5-3B6A-F6F2519BFEE9}"/>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26</a:t>
            </a:fld>
            <a:endParaRPr lang="en-US" dirty="0"/>
          </a:p>
        </p:txBody>
      </p:sp>
    </p:spTree>
    <p:extLst>
      <p:ext uri="{BB962C8B-B14F-4D97-AF65-F5344CB8AC3E}">
        <p14:creationId xmlns:p14="http://schemas.microsoft.com/office/powerpoint/2010/main" val="95019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7A9AF-4DB3-24D8-6370-755F394C57C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782A60C-ACD1-D156-052A-F6BC3A34387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27</a:t>
            </a:fld>
            <a:endParaRPr lang="en-US" dirty="0"/>
          </a:p>
        </p:txBody>
      </p:sp>
      <p:sp>
        <p:nvSpPr>
          <p:cNvPr id="2" name="Title 1">
            <a:extLst>
              <a:ext uri="{FF2B5EF4-FFF2-40B4-BE49-F238E27FC236}">
                <a16:creationId xmlns:a16="http://schemas.microsoft.com/office/drawing/2014/main" id="{FA178110-278E-8563-BAF7-72397CE08975}"/>
              </a:ext>
            </a:extLst>
          </p:cNvPr>
          <p:cNvSpPr>
            <a:spLocks noGrp="1"/>
          </p:cNvSpPr>
          <p:nvPr>
            <p:ph type="title"/>
          </p:nvPr>
        </p:nvSpPr>
        <p:spPr>
          <a:xfrm>
            <a:off x="2933700" y="568961"/>
            <a:ext cx="8420100" cy="1780860"/>
          </a:xfrm>
        </p:spPr>
        <p:txBody>
          <a:bodyPr/>
          <a:lstStyle/>
          <a:p>
            <a:r>
              <a:rPr lang="en-US" b="1" dirty="0"/>
              <a:t>Israel’s Rebirth – The valley of the dry bones</a:t>
            </a:r>
          </a:p>
        </p:txBody>
      </p:sp>
      <p:sp>
        <p:nvSpPr>
          <p:cNvPr id="4" name="TextBox 3">
            <a:extLst>
              <a:ext uri="{FF2B5EF4-FFF2-40B4-BE49-F238E27FC236}">
                <a16:creationId xmlns:a16="http://schemas.microsoft.com/office/drawing/2014/main" id="{9B24F6C8-967F-CBA2-AD67-D1F64AC504C9}"/>
              </a:ext>
            </a:extLst>
          </p:cNvPr>
          <p:cNvSpPr txBox="1"/>
          <p:nvPr/>
        </p:nvSpPr>
        <p:spPr>
          <a:xfrm>
            <a:off x="688622" y="4373647"/>
            <a:ext cx="10972800" cy="246888"/>
          </a:xfrm>
          <a:prstGeom prst="rect">
            <a:avLst/>
          </a:prstGeom>
          <a:pattFill prst="pct20">
            <a:fgClr>
              <a:schemeClr val="tx1"/>
            </a:fgClr>
            <a:bgClr>
              <a:schemeClr val="bg1"/>
            </a:bgClr>
          </a:pattFill>
          <a:ln>
            <a:solidFill>
              <a:schemeClr val="tx1"/>
            </a:solidFill>
          </a:ln>
        </p:spPr>
        <p:txBody>
          <a:bodyPr wrap="square" rtlCol="0">
            <a:spAutoFit/>
          </a:bodyPr>
          <a:lstStyle/>
          <a:p>
            <a:pPr algn="ctr"/>
            <a:endParaRPr lang="en-US" sz="1000" dirty="0"/>
          </a:p>
        </p:txBody>
      </p:sp>
      <p:grpSp>
        <p:nvGrpSpPr>
          <p:cNvPr id="68" name="Group 67">
            <a:extLst>
              <a:ext uri="{FF2B5EF4-FFF2-40B4-BE49-F238E27FC236}">
                <a16:creationId xmlns:a16="http://schemas.microsoft.com/office/drawing/2014/main" id="{D5576D1C-BF44-3758-58E0-EC52F22E332F}"/>
              </a:ext>
            </a:extLst>
          </p:cNvPr>
          <p:cNvGrpSpPr/>
          <p:nvPr/>
        </p:nvGrpSpPr>
        <p:grpSpPr>
          <a:xfrm>
            <a:off x="603239" y="3286120"/>
            <a:ext cx="11129577" cy="348038"/>
            <a:chOff x="603239" y="3429000"/>
            <a:chExt cx="11129577" cy="348038"/>
          </a:xfrm>
        </p:grpSpPr>
        <p:sp>
          <p:nvSpPr>
            <p:cNvPr id="13" name="TextBox 12">
              <a:extLst>
                <a:ext uri="{FF2B5EF4-FFF2-40B4-BE49-F238E27FC236}">
                  <a16:creationId xmlns:a16="http://schemas.microsoft.com/office/drawing/2014/main" id="{69687737-F9DE-9853-FCE5-ED649FB8D7DB}"/>
                </a:ext>
              </a:extLst>
            </p:cNvPr>
            <p:cNvSpPr txBox="1"/>
            <p:nvPr/>
          </p:nvSpPr>
          <p:spPr>
            <a:xfrm>
              <a:off x="3992466" y="3429000"/>
              <a:ext cx="4281485" cy="348038"/>
            </a:xfrm>
            <a:prstGeom prst="rect">
              <a:avLst/>
            </a:prstGeom>
            <a:noFill/>
          </p:spPr>
          <p:txBody>
            <a:bodyPr wrap="square" rtlCol="0">
              <a:spAutoFit/>
            </a:bodyPr>
            <a:lstStyle/>
            <a:p>
              <a:pPr algn="ctr"/>
              <a:r>
                <a:rPr lang="en-US" sz="1600" b="1" dirty="0"/>
                <a:t>1917-2037</a:t>
              </a:r>
              <a:r>
                <a:rPr lang="en-US" sz="1600" dirty="0"/>
                <a:t> – 120 Years for Israel’s Restoration</a:t>
              </a:r>
              <a:endParaRPr lang="en-US" sz="2400" dirty="0"/>
            </a:p>
          </p:txBody>
        </p:sp>
        <p:cxnSp>
          <p:nvCxnSpPr>
            <p:cNvPr id="14" name="Straight Arrow Connector 13">
              <a:extLst>
                <a:ext uri="{FF2B5EF4-FFF2-40B4-BE49-F238E27FC236}">
                  <a16:creationId xmlns:a16="http://schemas.microsoft.com/office/drawing/2014/main" id="{8BBA6FF5-FEF2-614B-7978-40F06FBDE6BE}"/>
                </a:ext>
              </a:extLst>
            </p:cNvPr>
            <p:cNvCxnSpPr>
              <a:cxnSpLocks/>
              <a:stCxn id="13" idx="3"/>
            </p:cNvCxnSpPr>
            <p:nvPr/>
          </p:nvCxnSpPr>
          <p:spPr>
            <a:xfrm>
              <a:off x="8273951" y="3603019"/>
              <a:ext cx="345886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2506B0F2-3B65-EE57-4280-B1883BE38FAA}"/>
                </a:ext>
              </a:extLst>
            </p:cNvPr>
            <p:cNvCxnSpPr>
              <a:cxnSpLocks/>
              <a:stCxn id="13" idx="1"/>
            </p:cNvCxnSpPr>
            <p:nvPr/>
          </p:nvCxnSpPr>
          <p:spPr>
            <a:xfrm flipH="1" flipV="1">
              <a:off x="603239" y="3598277"/>
              <a:ext cx="3389227" cy="474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63" name="Group 62">
            <a:extLst>
              <a:ext uri="{FF2B5EF4-FFF2-40B4-BE49-F238E27FC236}">
                <a16:creationId xmlns:a16="http://schemas.microsoft.com/office/drawing/2014/main" id="{88991DC2-F885-A55E-7E1B-1937BE532A25}"/>
              </a:ext>
            </a:extLst>
          </p:cNvPr>
          <p:cNvGrpSpPr/>
          <p:nvPr/>
        </p:nvGrpSpPr>
        <p:grpSpPr>
          <a:xfrm>
            <a:off x="583655" y="3429000"/>
            <a:ext cx="4938554" cy="3199183"/>
            <a:chOff x="604996" y="3572664"/>
            <a:chExt cx="4938554" cy="3199183"/>
          </a:xfrm>
        </p:grpSpPr>
        <p:sp>
          <p:nvSpPr>
            <p:cNvPr id="9" name="Rectangle 8">
              <a:extLst>
                <a:ext uri="{FF2B5EF4-FFF2-40B4-BE49-F238E27FC236}">
                  <a16:creationId xmlns:a16="http://schemas.microsoft.com/office/drawing/2014/main" id="{326D5781-222F-38E7-6CF6-4D659A927CE0}"/>
                </a:ext>
              </a:extLst>
            </p:cNvPr>
            <p:cNvSpPr/>
            <p:nvPr/>
          </p:nvSpPr>
          <p:spPr>
            <a:xfrm>
              <a:off x="604996" y="4307143"/>
              <a:ext cx="73152" cy="640080"/>
            </a:xfrm>
            <a:prstGeom prst="rect">
              <a:avLst/>
            </a:prstGeom>
            <a:solidFill>
              <a:schemeClr val="bg1">
                <a:lumMod val="5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019022B5-818B-2784-1C4E-02A3DFA0DFDE}"/>
                </a:ext>
              </a:extLst>
            </p:cNvPr>
            <p:cNvCxnSpPr>
              <a:cxnSpLocks/>
            </p:cNvCxnSpPr>
            <p:nvPr/>
          </p:nvCxnSpPr>
          <p:spPr>
            <a:xfrm>
              <a:off x="604996" y="3572664"/>
              <a:ext cx="0" cy="1371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711E91E-D274-6AF4-B4DA-0AABF65E0776}"/>
                </a:ext>
              </a:extLst>
            </p:cNvPr>
            <p:cNvSpPr txBox="1"/>
            <p:nvPr/>
          </p:nvSpPr>
          <p:spPr>
            <a:xfrm>
              <a:off x="868496" y="5940850"/>
              <a:ext cx="4675054" cy="830997"/>
            </a:xfrm>
            <a:prstGeom prst="rect">
              <a:avLst/>
            </a:prstGeom>
            <a:noFill/>
          </p:spPr>
          <p:txBody>
            <a:bodyPr wrap="square" rtlCol="0">
              <a:spAutoFit/>
            </a:bodyPr>
            <a:lstStyle/>
            <a:p>
              <a:r>
                <a:rPr lang="en-US" sz="1600" b="1" dirty="0"/>
                <a:t>1917 </a:t>
              </a:r>
              <a:r>
                <a:rPr lang="en-US" sz="1600" dirty="0"/>
                <a:t>– The Balfour Declaration is issued to create a new Jewish state and begins Israel’s restoration.</a:t>
              </a:r>
            </a:p>
            <a:p>
              <a:r>
                <a:rPr lang="en-US" sz="1600" dirty="0"/>
                <a:t>(Ezekiel 37)</a:t>
              </a:r>
            </a:p>
          </p:txBody>
        </p:sp>
        <p:cxnSp>
          <p:nvCxnSpPr>
            <p:cNvPr id="29" name="Straight Arrow Connector 87">
              <a:extLst>
                <a:ext uri="{FF2B5EF4-FFF2-40B4-BE49-F238E27FC236}">
                  <a16:creationId xmlns:a16="http://schemas.microsoft.com/office/drawing/2014/main" id="{F2710DA8-CD43-53A0-835A-C6DF4D0A8989}"/>
                </a:ext>
              </a:extLst>
            </p:cNvPr>
            <p:cNvCxnSpPr>
              <a:cxnSpLocks/>
              <a:stCxn id="27" idx="1"/>
              <a:endCxn id="9" idx="2"/>
            </p:cNvCxnSpPr>
            <p:nvPr/>
          </p:nvCxnSpPr>
          <p:spPr>
            <a:xfrm rot="10800000">
              <a:off x="641572" y="4947223"/>
              <a:ext cx="226924" cy="140912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Text Placeholder 2">
            <a:extLst>
              <a:ext uri="{FF2B5EF4-FFF2-40B4-BE49-F238E27FC236}">
                <a16:creationId xmlns:a16="http://schemas.microsoft.com/office/drawing/2014/main" id="{B1BD4612-DE53-F8E5-A0F7-E6A739169240}"/>
              </a:ext>
            </a:extLst>
          </p:cNvPr>
          <p:cNvSpPr txBox="1">
            <a:spLocks/>
          </p:cNvSpPr>
          <p:nvPr/>
        </p:nvSpPr>
        <p:spPr>
          <a:xfrm>
            <a:off x="0" y="2349821"/>
            <a:ext cx="11661422" cy="7630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en-US" dirty="0">
                <a:solidFill>
                  <a:srgbClr val="C00000"/>
                </a:solidFill>
              </a:rPr>
              <a:t>“Then the Lord said, ‘My Spirit will not contend with humans forever, for they are mortal; their days will be </a:t>
            </a:r>
            <a:r>
              <a:rPr lang="en-US" b="1" u="sng" dirty="0">
                <a:solidFill>
                  <a:srgbClr val="FF0000"/>
                </a:solidFill>
              </a:rPr>
              <a:t>a hundred and twenty years</a:t>
            </a:r>
            <a:r>
              <a:rPr lang="en-US" dirty="0">
                <a:solidFill>
                  <a:srgbClr val="C00000"/>
                </a:solidFill>
              </a:rPr>
              <a:t>.’”  </a:t>
            </a:r>
            <a:r>
              <a:rPr lang="en-US" dirty="0"/>
              <a:t>Genesis 6:3</a:t>
            </a:r>
          </a:p>
        </p:txBody>
      </p:sp>
      <p:grpSp>
        <p:nvGrpSpPr>
          <p:cNvPr id="64" name="Group 63">
            <a:extLst>
              <a:ext uri="{FF2B5EF4-FFF2-40B4-BE49-F238E27FC236}">
                <a16:creationId xmlns:a16="http://schemas.microsoft.com/office/drawing/2014/main" id="{8F8FAD33-B8A1-A831-1103-1170DC2E4C21}"/>
              </a:ext>
            </a:extLst>
          </p:cNvPr>
          <p:cNvGrpSpPr/>
          <p:nvPr/>
        </p:nvGrpSpPr>
        <p:grpSpPr>
          <a:xfrm>
            <a:off x="3521934" y="4150764"/>
            <a:ext cx="4050436" cy="1646174"/>
            <a:chOff x="3521934" y="4293644"/>
            <a:chExt cx="4050436" cy="1646174"/>
          </a:xfrm>
        </p:grpSpPr>
        <p:sp>
          <p:nvSpPr>
            <p:cNvPr id="40" name="Rectangle 39">
              <a:extLst>
                <a:ext uri="{FF2B5EF4-FFF2-40B4-BE49-F238E27FC236}">
                  <a16:creationId xmlns:a16="http://schemas.microsoft.com/office/drawing/2014/main" id="{A79B6A76-0E0A-28CD-3B29-1C086C0FDD4A}"/>
                </a:ext>
              </a:extLst>
            </p:cNvPr>
            <p:cNvSpPr/>
            <p:nvPr/>
          </p:nvSpPr>
          <p:spPr>
            <a:xfrm>
              <a:off x="3521934" y="4293644"/>
              <a:ext cx="69109" cy="640080"/>
            </a:xfrm>
            <a:prstGeom prst="rect">
              <a:avLst/>
            </a:prstGeom>
            <a:solidFill>
              <a:srgbClr val="00206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470A0E3-7635-0988-C920-CFFFC8C2A361}"/>
                </a:ext>
              </a:extLst>
            </p:cNvPr>
            <p:cNvSpPr txBox="1"/>
            <p:nvPr/>
          </p:nvSpPr>
          <p:spPr>
            <a:xfrm>
              <a:off x="4013183" y="5601264"/>
              <a:ext cx="3559187" cy="338554"/>
            </a:xfrm>
            <a:prstGeom prst="rect">
              <a:avLst/>
            </a:prstGeom>
            <a:noFill/>
          </p:spPr>
          <p:txBody>
            <a:bodyPr wrap="square" rtlCol="0">
              <a:spAutoFit/>
            </a:bodyPr>
            <a:lstStyle/>
            <a:p>
              <a:r>
                <a:rPr lang="en-US" sz="1600" b="1" dirty="0"/>
                <a:t>1948 </a:t>
              </a:r>
              <a:r>
                <a:rPr lang="en-US" sz="1600" dirty="0"/>
                <a:t>– The nation of Israel is restored.</a:t>
              </a:r>
            </a:p>
          </p:txBody>
        </p:sp>
        <p:cxnSp>
          <p:nvCxnSpPr>
            <p:cNvPr id="45" name="Straight Arrow Connector 87">
              <a:extLst>
                <a:ext uri="{FF2B5EF4-FFF2-40B4-BE49-F238E27FC236}">
                  <a16:creationId xmlns:a16="http://schemas.microsoft.com/office/drawing/2014/main" id="{CC795ED3-CFB5-69B8-26A3-A2FFD75D80CD}"/>
                </a:ext>
              </a:extLst>
            </p:cNvPr>
            <p:cNvCxnSpPr>
              <a:cxnSpLocks/>
              <a:stCxn id="44" idx="1"/>
              <a:endCxn id="40" idx="2"/>
            </p:cNvCxnSpPr>
            <p:nvPr/>
          </p:nvCxnSpPr>
          <p:spPr>
            <a:xfrm rot="10800000">
              <a:off x="3556489" y="4933725"/>
              <a:ext cx="456694" cy="836817"/>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0C402B32-FD78-F5E4-5034-1E0298F99ADE}"/>
              </a:ext>
            </a:extLst>
          </p:cNvPr>
          <p:cNvGrpSpPr/>
          <p:nvPr/>
        </p:nvGrpSpPr>
        <p:grpSpPr>
          <a:xfrm>
            <a:off x="685786" y="4797772"/>
            <a:ext cx="2834640" cy="789183"/>
            <a:chOff x="685786" y="4940652"/>
            <a:chExt cx="2834640" cy="789183"/>
          </a:xfrm>
        </p:grpSpPr>
        <p:sp>
          <p:nvSpPr>
            <p:cNvPr id="43" name="Left Brace 42">
              <a:extLst>
                <a:ext uri="{FF2B5EF4-FFF2-40B4-BE49-F238E27FC236}">
                  <a16:creationId xmlns:a16="http://schemas.microsoft.com/office/drawing/2014/main" id="{B963A392-C396-D7F6-63FD-983AD5B3455D}"/>
                </a:ext>
              </a:extLst>
            </p:cNvPr>
            <p:cNvSpPr/>
            <p:nvPr/>
          </p:nvSpPr>
          <p:spPr>
            <a:xfrm rot="16200000">
              <a:off x="1965946" y="3660492"/>
              <a:ext cx="274320" cy="2834640"/>
            </a:xfrm>
            <a:prstGeom prst="leftBrace">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79830A30-F0F6-4961-F50A-479532894D85}"/>
                </a:ext>
              </a:extLst>
            </p:cNvPr>
            <p:cNvSpPr txBox="1"/>
            <p:nvPr/>
          </p:nvSpPr>
          <p:spPr>
            <a:xfrm>
              <a:off x="1028358" y="5206615"/>
              <a:ext cx="2149494" cy="523220"/>
            </a:xfrm>
            <a:prstGeom prst="rect">
              <a:avLst/>
            </a:prstGeom>
            <a:noFill/>
          </p:spPr>
          <p:txBody>
            <a:bodyPr wrap="square" rtlCol="0">
              <a:spAutoFit/>
            </a:bodyPr>
            <a:lstStyle/>
            <a:p>
              <a:pPr algn="ctr"/>
              <a:r>
                <a:rPr lang="en-US" sz="1400" dirty="0">
                  <a:solidFill>
                    <a:srgbClr val="0070C0"/>
                  </a:solidFill>
                </a:rPr>
                <a:t>The Jews begin to return to a desolate land</a:t>
              </a:r>
            </a:p>
          </p:txBody>
        </p:sp>
      </p:grpSp>
      <p:grpSp>
        <p:nvGrpSpPr>
          <p:cNvPr id="67" name="Group 66">
            <a:extLst>
              <a:ext uri="{FF2B5EF4-FFF2-40B4-BE49-F238E27FC236}">
                <a16:creationId xmlns:a16="http://schemas.microsoft.com/office/drawing/2014/main" id="{0D74921B-ACAC-33EA-F635-B0D43C639132}"/>
              </a:ext>
            </a:extLst>
          </p:cNvPr>
          <p:cNvGrpSpPr/>
          <p:nvPr/>
        </p:nvGrpSpPr>
        <p:grpSpPr>
          <a:xfrm>
            <a:off x="603239" y="3695890"/>
            <a:ext cx="4667857" cy="348038"/>
            <a:chOff x="603239" y="3838770"/>
            <a:chExt cx="4667857" cy="348038"/>
          </a:xfrm>
        </p:grpSpPr>
        <p:sp>
          <p:nvSpPr>
            <p:cNvPr id="50" name="TextBox 49">
              <a:extLst>
                <a:ext uri="{FF2B5EF4-FFF2-40B4-BE49-F238E27FC236}">
                  <a16:creationId xmlns:a16="http://schemas.microsoft.com/office/drawing/2014/main" id="{14468085-B440-8AD5-2A02-CFC08F9A12D0}"/>
                </a:ext>
              </a:extLst>
            </p:cNvPr>
            <p:cNvSpPr txBox="1"/>
            <p:nvPr/>
          </p:nvSpPr>
          <p:spPr>
            <a:xfrm>
              <a:off x="1628482" y="3838770"/>
              <a:ext cx="2208308" cy="348038"/>
            </a:xfrm>
            <a:prstGeom prst="rect">
              <a:avLst/>
            </a:prstGeom>
            <a:noFill/>
          </p:spPr>
          <p:txBody>
            <a:bodyPr wrap="square" rtlCol="0">
              <a:spAutoFit/>
            </a:bodyPr>
            <a:lstStyle/>
            <a:p>
              <a:pPr algn="ctr"/>
              <a:r>
                <a:rPr lang="en-US" sz="1600" b="1" dirty="0"/>
                <a:t>1917-1967</a:t>
              </a:r>
              <a:r>
                <a:rPr lang="en-US" sz="1600" dirty="0"/>
                <a:t> – 1 Jubilee</a:t>
              </a:r>
              <a:endParaRPr lang="en-US" sz="2400" dirty="0"/>
            </a:p>
          </p:txBody>
        </p:sp>
        <p:cxnSp>
          <p:nvCxnSpPr>
            <p:cNvPr id="51" name="Straight Arrow Connector 50">
              <a:extLst>
                <a:ext uri="{FF2B5EF4-FFF2-40B4-BE49-F238E27FC236}">
                  <a16:creationId xmlns:a16="http://schemas.microsoft.com/office/drawing/2014/main" id="{942E3574-0A6B-24CB-0F89-37D6713FA2B1}"/>
                </a:ext>
              </a:extLst>
            </p:cNvPr>
            <p:cNvCxnSpPr>
              <a:cxnSpLocks/>
              <a:stCxn id="50" idx="3"/>
            </p:cNvCxnSpPr>
            <p:nvPr/>
          </p:nvCxnSpPr>
          <p:spPr>
            <a:xfrm>
              <a:off x="3836790" y="4012789"/>
              <a:ext cx="143430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48F33116-F733-B8FD-20FA-3797C29D6025}"/>
                </a:ext>
              </a:extLst>
            </p:cNvPr>
            <p:cNvCxnSpPr>
              <a:cxnSpLocks/>
              <a:stCxn id="50" idx="1"/>
            </p:cNvCxnSpPr>
            <p:nvPr/>
          </p:nvCxnSpPr>
          <p:spPr>
            <a:xfrm flipH="1">
              <a:off x="603239" y="4012789"/>
              <a:ext cx="102524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65" name="Group 64">
            <a:extLst>
              <a:ext uri="{FF2B5EF4-FFF2-40B4-BE49-F238E27FC236}">
                <a16:creationId xmlns:a16="http://schemas.microsoft.com/office/drawing/2014/main" id="{ED214F56-366C-906D-CEFF-030FB0715271}"/>
              </a:ext>
            </a:extLst>
          </p:cNvPr>
          <p:cNvGrpSpPr/>
          <p:nvPr/>
        </p:nvGrpSpPr>
        <p:grpSpPr>
          <a:xfrm>
            <a:off x="5263457" y="3803927"/>
            <a:ext cx="3293774" cy="1589713"/>
            <a:chOff x="5263457" y="3946807"/>
            <a:chExt cx="3293774" cy="1589713"/>
          </a:xfrm>
        </p:grpSpPr>
        <p:sp>
          <p:nvSpPr>
            <p:cNvPr id="35" name="Rectangle 34">
              <a:extLst>
                <a:ext uri="{FF2B5EF4-FFF2-40B4-BE49-F238E27FC236}">
                  <a16:creationId xmlns:a16="http://schemas.microsoft.com/office/drawing/2014/main" id="{566D75A1-4737-80F3-3634-31169FBE7C7C}"/>
                </a:ext>
              </a:extLst>
            </p:cNvPr>
            <p:cNvSpPr/>
            <p:nvPr/>
          </p:nvSpPr>
          <p:spPr>
            <a:xfrm>
              <a:off x="5271096" y="4309740"/>
              <a:ext cx="68730" cy="640080"/>
            </a:xfrm>
            <a:prstGeom prst="rect">
              <a:avLst/>
            </a:prstGeom>
            <a:solidFill>
              <a:srgbClr val="00B05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29DDEACC-7191-0742-0D5D-4F060DA412D8}"/>
                </a:ext>
              </a:extLst>
            </p:cNvPr>
            <p:cNvCxnSpPr>
              <a:cxnSpLocks/>
            </p:cNvCxnSpPr>
            <p:nvPr/>
          </p:nvCxnSpPr>
          <p:spPr>
            <a:xfrm>
              <a:off x="5263457" y="3946807"/>
              <a:ext cx="0" cy="10030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BADB02D-720B-7FB8-0893-0834B27C4E6A}"/>
                </a:ext>
              </a:extLst>
            </p:cNvPr>
            <p:cNvSpPr txBox="1"/>
            <p:nvPr/>
          </p:nvSpPr>
          <p:spPr>
            <a:xfrm>
              <a:off x="5609109" y="4951745"/>
              <a:ext cx="2948122" cy="584775"/>
            </a:xfrm>
            <a:prstGeom prst="rect">
              <a:avLst/>
            </a:prstGeom>
            <a:noFill/>
          </p:spPr>
          <p:txBody>
            <a:bodyPr wrap="square" rtlCol="0">
              <a:spAutoFit/>
            </a:bodyPr>
            <a:lstStyle/>
            <a:p>
              <a:r>
                <a:rPr lang="en-US" sz="1600" b="1" dirty="0"/>
                <a:t>1967 </a:t>
              </a:r>
              <a:r>
                <a:rPr lang="en-US" sz="1600" dirty="0"/>
                <a:t>– Israel regains Jerusalem and the Temple Mount.</a:t>
              </a:r>
            </a:p>
          </p:txBody>
        </p:sp>
        <p:cxnSp>
          <p:nvCxnSpPr>
            <p:cNvPr id="58" name="Straight Arrow Connector 87">
              <a:extLst>
                <a:ext uri="{FF2B5EF4-FFF2-40B4-BE49-F238E27FC236}">
                  <a16:creationId xmlns:a16="http://schemas.microsoft.com/office/drawing/2014/main" id="{07B15E44-9C24-A023-78EB-23BA92E0B559}"/>
                </a:ext>
              </a:extLst>
            </p:cNvPr>
            <p:cNvCxnSpPr>
              <a:cxnSpLocks/>
              <a:stCxn id="57" idx="1"/>
              <a:endCxn id="35" idx="2"/>
            </p:cNvCxnSpPr>
            <p:nvPr/>
          </p:nvCxnSpPr>
          <p:spPr>
            <a:xfrm rot="10800000">
              <a:off x="5305461" y="4949821"/>
              <a:ext cx="303648" cy="29431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6EBF59AE-533F-E4D2-AB4B-B00944E9389D}"/>
              </a:ext>
            </a:extLst>
          </p:cNvPr>
          <p:cNvGrpSpPr/>
          <p:nvPr/>
        </p:nvGrpSpPr>
        <p:grpSpPr>
          <a:xfrm>
            <a:off x="5271096" y="3689719"/>
            <a:ext cx="4667857" cy="348038"/>
            <a:chOff x="603239" y="3838770"/>
            <a:chExt cx="4667857" cy="348038"/>
          </a:xfrm>
        </p:grpSpPr>
        <p:sp>
          <p:nvSpPr>
            <p:cNvPr id="74" name="TextBox 73">
              <a:extLst>
                <a:ext uri="{FF2B5EF4-FFF2-40B4-BE49-F238E27FC236}">
                  <a16:creationId xmlns:a16="http://schemas.microsoft.com/office/drawing/2014/main" id="{8C4ACE9A-7396-2B37-EB66-F6D37563A22D}"/>
                </a:ext>
              </a:extLst>
            </p:cNvPr>
            <p:cNvSpPr txBox="1"/>
            <p:nvPr/>
          </p:nvSpPr>
          <p:spPr>
            <a:xfrm>
              <a:off x="1628482" y="3838770"/>
              <a:ext cx="2208308" cy="348038"/>
            </a:xfrm>
            <a:prstGeom prst="rect">
              <a:avLst/>
            </a:prstGeom>
            <a:noFill/>
          </p:spPr>
          <p:txBody>
            <a:bodyPr wrap="square" rtlCol="0">
              <a:spAutoFit/>
            </a:bodyPr>
            <a:lstStyle/>
            <a:p>
              <a:pPr algn="ctr"/>
              <a:r>
                <a:rPr lang="en-US" sz="1600" b="1" dirty="0"/>
                <a:t>1967-2017</a:t>
              </a:r>
              <a:r>
                <a:rPr lang="en-US" sz="1600" dirty="0"/>
                <a:t> – 1 Jubilee</a:t>
              </a:r>
              <a:endParaRPr lang="en-US" sz="2400" dirty="0"/>
            </a:p>
          </p:txBody>
        </p:sp>
        <p:cxnSp>
          <p:nvCxnSpPr>
            <p:cNvPr id="75" name="Straight Arrow Connector 74">
              <a:extLst>
                <a:ext uri="{FF2B5EF4-FFF2-40B4-BE49-F238E27FC236}">
                  <a16:creationId xmlns:a16="http://schemas.microsoft.com/office/drawing/2014/main" id="{3FDDF1B3-697D-BD07-8E32-77B544B700DE}"/>
                </a:ext>
              </a:extLst>
            </p:cNvPr>
            <p:cNvCxnSpPr>
              <a:cxnSpLocks/>
              <a:stCxn id="74" idx="3"/>
            </p:cNvCxnSpPr>
            <p:nvPr/>
          </p:nvCxnSpPr>
          <p:spPr>
            <a:xfrm>
              <a:off x="3836790" y="4012789"/>
              <a:ext cx="143430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47E34DD8-0DC5-5246-6A7C-4433455C360B}"/>
                </a:ext>
              </a:extLst>
            </p:cNvPr>
            <p:cNvCxnSpPr>
              <a:cxnSpLocks/>
              <a:stCxn id="74" idx="1"/>
            </p:cNvCxnSpPr>
            <p:nvPr/>
          </p:nvCxnSpPr>
          <p:spPr>
            <a:xfrm flipH="1">
              <a:off x="603239" y="4012789"/>
              <a:ext cx="102524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91" name="Group 90">
            <a:extLst>
              <a:ext uri="{FF2B5EF4-FFF2-40B4-BE49-F238E27FC236}">
                <a16:creationId xmlns:a16="http://schemas.microsoft.com/office/drawing/2014/main" id="{71F22E4C-95D6-A4A1-8626-B74A2BF83135}"/>
              </a:ext>
            </a:extLst>
          </p:cNvPr>
          <p:cNvGrpSpPr/>
          <p:nvPr/>
        </p:nvGrpSpPr>
        <p:grpSpPr>
          <a:xfrm>
            <a:off x="7779754" y="3784206"/>
            <a:ext cx="2255431" cy="2350138"/>
            <a:chOff x="7779754" y="3784206"/>
            <a:chExt cx="2255431" cy="2350138"/>
          </a:xfrm>
        </p:grpSpPr>
        <p:grpSp>
          <p:nvGrpSpPr>
            <p:cNvPr id="80" name="Group 79">
              <a:extLst>
                <a:ext uri="{FF2B5EF4-FFF2-40B4-BE49-F238E27FC236}">
                  <a16:creationId xmlns:a16="http://schemas.microsoft.com/office/drawing/2014/main" id="{2DBD4213-166F-B24D-8EE5-35AC99807825}"/>
                </a:ext>
              </a:extLst>
            </p:cNvPr>
            <p:cNvGrpSpPr/>
            <p:nvPr/>
          </p:nvGrpSpPr>
          <p:grpSpPr>
            <a:xfrm>
              <a:off x="9962033" y="3784206"/>
              <a:ext cx="73152" cy="1003013"/>
              <a:chOff x="8103200" y="3752507"/>
              <a:chExt cx="73152" cy="1003013"/>
            </a:xfrm>
          </p:grpSpPr>
          <p:sp>
            <p:nvSpPr>
              <p:cNvPr id="72" name="Rectangle 71">
                <a:extLst>
                  <a:ext uri="{FF2B5EF4-FFF2-40B4-BE49-F238E27FC236}">
                    <a16:creationId xmlns:a16="http://schemas.microsoft.com/office/drawing/2014/main" id="{E18BDC88-297A-BEBE-BD5C-91CE7789A992}"/>
                  </a:ext>
                </a:extLst>
              </p:cNvPr>
              <p:cNvSpPr/>
              <p:nvPr/>
            </p:nvSpPr>
            <p:spPr>
              <a:xfrm>
                <a:off x="8103200" y="4115440"/>
                <a:ext cx="73152" cy="640080"/>
              </a:xfrm>
              <a:prstGeom prst="rect">
                <a:avLst/>
              </a:prstGeom>
              <a:solidFill>
                <a:schemeClr val="bg1">
                  <a:lumMod val="5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077BB8EE-6523-CB7F-085B-439B31F43325}"/>
                  </a:ext>
                </a:extLst>
              </p:cNvPr>
              <p:cNvCxnSpPr>
                <a:cxnSpLocks/>
              </p:cNvCxnSpPr>
              <p:nvPr/>
            </p:nvCxnSpPr>
            <p:spPr>
              <a:xfrm>
                <a:off x="8103200" y="3752507"/>
                <a:ext cx="0" cy="10030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TextBox 85">
              <a:extLst>
                <a:ext uri="{FF2B5EF4-FFF2-40B4-BE49-F238E27FC236}">
                  <a16:creationId xmlns:a16="http://schemas.microsoft.com/office/drawing/2014/main" id="{4FAA3B5E-6741-AF60-1348-9BEA2A9AD670}"/>
                </a:ext>
              </a:extLst>
            </p:cNvPr>
            <p:cNvSpPr txBox="1"/>
            <p:nvPr/>
          </p:nvSpPr>
          <p:spPr>
            <a:xfrm>
              <a:off x="7779754" y="5303347"/>
              <a:ext cx="1969234" cy="830997"/>
            </a:xfrm>
            <a:prstGeom prst="rect">
              <a:avLst/>
            </a:prstGeom>
            <a:noFill/>
          </p:spPr>
          <p:txBody>
            <a:bodyPr wrap="square" rtlCol="0">
              <a:spAutoFit/>
            </a:bodyPr>
            <a:lstStyle/>
            <a:p>
              <a:r>
                <a:rPr lang="en-US" sz="1600" b="1" dirty="0"/>
                <a:t>2017 </a:t>
              </a:r>
              <a:r>
                <a:rPr lang="en-US" sz="1600" dirty="0"/>
                <a:t>– Jerusalem is recognized as the capital of Israel.</a:t>
              </a:r>
            </a:p>
          </p:txBody>
        </p:sp>
        <p:cxnSp>
          <p:nvCxnSpPr>
            <p:cNvPr id="87" name="Straight Arrow Connector 87">
              <a:extLst>
                <a:ext uri="{FF2B5EF4-FFF2-40B4-BE49-F238E27FC236}">
                  <a16:creationId xmlns:a16="http://schemas.microsoft.com/office/drawing/2014/main" id="{711FD711-B9B5-E049-DFD0-F6B3E6FA1172}"/>
                </a:ext>
              </a:extLst>
            </p:cNvPr>
            <p:cNvCxnSpPr>
              <a:cxnSpLocks/>
              <a:stCxn id="86" idx="3"/>
              <a:endCxn id="72" idx="2"/>
            </p:cNvCxnSpPr>
            <p:nvPr/>
          </p:nvCxnSpPr>
          <p:spPr>
            <a:xfrm flipV="1">
              <a:off x="9748988" y="4787219"/>
              <a:ext cx="249621" cy="931627"/>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763C9E26-DF2D-7FB8-DCB7-01C387584455}"/>
              </a:ext>
            </a:extLst>
          </p:cNvPr>
          <p:cNvGrpSpPr/>
          <p:nvPr/>
        </p:nvGrpSpPr>
        <p:grpSpPr>
          <a:xfrm>
            <a:off x="6382689" y="3429784"/>
            <a:ext cx="5351885" cy="3268140"/>
            <a:chOff x="6382689" y="3429784"/>
            <a:chExt cx="5351885" cy="3268140"/>
          </a:xfrm>
        </p:grpSpPr>
        <p:grpSp>
          <p:nvGrpSpPr>
            <p:cNvPr id="66" name="Group 65">
              <a:extLst>
                <a:ext uri="{FF2B5EF4-FFF2-40B4-BE49-F238E27FC236}">
                  <a16:creationId xmlns:a16="http://schemas.microsoft.com/office/drawing/2014/main" id="{32B2AF67-A125-3315-85B2-AF9A49823008}"/>
                </a:ext>
              </a:extLst>
            </p:cNvPr>
            <p:cNvGrpSpPr/>
            <p:nvPr/>
          </p:nvGrpSpPr>
          <p:grpSpPr>
            <a:xfrm>
              <a:off x="11661422" y="3429784"/>
              <a:ext cx="73152" cy="1374559"/>
              <a:chOff x="11661422" y="3572664"/>
              <a:chExt cx="73152" cy="1374559"/>
            </a:xfrm>
          </p:grpSpPr>
          <p:sp>
            <p:nvSpPr>
              <p:cNvPr id="11" name="Rectangle 10">
                <a:extLst>
                  <a:ext uri="{FF2B5EF4-FFF2-40B4-BE49-F238E27FC236}">
                    <a16:creationId xmlns:a16="http://schemas.microsoft.com/office/drawing/2014/main" id="{0E996E18-FE35-C466-1B4A-66A2A02D91AC}"/>
                  </a:ext>
                </a:extLst>
              </p:cNvPr>
              <p:cNvSpPr/>
              <p:nvPr/>
            </p:nvSpPr>
            <p:spPr>
              <a:xfrm>
                <a:off x="11661422" y="4307143"/>
                <a:ext cx="73152" cy="640080"/>
              </a:xfrm>
              <a:prstGeom prst="rect">
                <a:avLst/>
              </a:prstGeom>
              <a:solidFill>
                <a:schemeClr val="accent4">
                  <a:alpha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EF530C1-9D7A-4B9D-5509-6F93A46C16AA}"/>
                  </a:ext>
                </a:extLst>
              </p:cNvPr>
              <p:cNvCxnSpPr>
                <a:cxnSpLocks/>
              </p:cNvCxnSpPr>
              <p:nvPr/>
            </p:nvCxnSpPr>
            <p:spPr>
              <a:xfrm>
                <a:off x="11732816" y="3572664"/>
                <a:ext cx="0" cy="1371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42DD056E-A472-F2B3-55A5-C1E4C38F5126}"/>
                </a:ext>
              </a:extLst>
            </p:cNvPr>
            <p:cNvGrpSpPr/>
            <p:nvPr/>
          </p:nvGrpSpPr>
          <p:grpSpPr>
            <a:xfrm>
              <a:off x="6382689" y="4804343"/>
              <a:ext cx="5315309" cy="1893581"/>
              <a:chOff x="6382689" y="4806543"/>
              <a:chExt cx="5315309" cy="1893581"/>
            </a:xfrm>
          </p:grpSpPr>
          <p:sp>
            <p:nvSpPr>
              <p:cNvPr id="33" name="TextBox 32">
                <a:extLst>
                  <a:ext uri="{FF2B5EF4-FFF2-40B4-BE49-F238E27FC236}">
                    <a16:creationId xmlns:a16="http://schemas.microsoft.com/office/drawing/2014/main" id="{7C695C01-1AFB-401D-C377-C6FE5E4345F9}"/>
                  </a:ext>
                </a:extLst>
              </p:cNvPr>
              <p:cNvSpPr txBox="1"/>
              <p:nvPr/>
            </p:nvSpPr>
            <p:spPr>
              <a:xfrm>
                <a:off x="6382689" y="6115349"/>
                <a:ext cx="4601902" cy="584775"/>
              </a:xfrm>
              <a:prstGeom prst="rect">
                <a:avLst/>
              </a:prstGeom>
              <a:noFill/>
            </p:spPr>
            <p:txBody>
              <a:bodyPr wrap="square" rtlCol="0">
                <a:spAutoFit/>
              </a:bodyPr>
              <a:lstStyle/>
              <a:p>
                <a:r>
                  <a:rPr lang="en-US" sz="1600" b="1" dirty="0"/>
                  <a:t>2037 </a:t>
                </a:r>
                <a:r>
                  <a:rPr lang="en-US" sz="1600" dirty="0"/>
                  <a:t>– Jesus returns at the conclusion of the final generation. (Ezekiel 37:23-28; Matthew 24:34-35)</a:t>
                </a:r>
              </a:p>
            </p:txBody>
          </p:sp>
          <p:cxnSp>
            <p:nvCxnSpPr>
              <p:cNvPr id="34" name="Straight Arrow Connector 87">
                <a:extLst>
                  <a:ext uri="{FF2B5EF4-FFF2-40B4-BE49-F238E27FC236}">
                    <a16:creationId xmlns:a16="http://schemas.microsoft.com/office/drawing/2014/main" id="{F28F2B8E-6030-2118-F34C-CCA073D76A4A}"/>
                  </a:ext>
                </a:extLst>
              </p:cNvPr>
              <p:cNvCxnSpPr>
                <a:cxnSpLocks/>
                <a:stCxn id="33" idx="3"/>
                <a:endCxn id="11" idx="2"/>
              </p:cNvCxnSpPr>
              <p:nvPr/>
            </p:nvCxnSpPr>
            <p:spPr>
              <a:xfrm flipV="1">
                <a:off x="10984591" y="4806543"/>
                <a:ext cx="713407" cy="160119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3892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dissolve">
                                      <p:cBhvr>
                                        <p:cTn id="16" dur="500"/>
                                        <p:tgtEl>
                                          <p:spTgt spid="63"/>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dissolve">
                                      <p:cBhvr>
                                        <p:cTn id="20" dur="500"/>
                                        <p:tgtEl>
                                          <p:spTgt spid="46"/>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dissolve">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dissolve">
                                      <p:cBhvr>
                                        <p:cTn id="29" dur="500"/>
                                        <p:tgtEl>
                                          <p:spTgt spid="64"/>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dissolve">
                                      <p:cBhvr>
                                        <p:cTn id="33" dur="500"/>
                                        <p:tgtEl>
                                          <p:spTgt spid="6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dissolve">
                                      <p:cBhvr>
                                        <p:cTn id="38" dur="500"/>
                                        <p:tgtEl>
                                          <p:spTgt spid="65"/>
                                        </p:tgtEl>
                                      </p:cBhvr>
                                    </p:animEffect>
                                  </p:childTnLst>
                                </p:cTn>
                              </p:par>
                            </p:childTnLst>
                          </p:cTn>
                        </p:par>
                        <p:par>
                          <p:cTn id="39" fill="hold">
                            <p:stCondLst>
                              <p:cond delay="500"/>
                            </p:stCondLst>
                            <p:childTnLst>
                              <p:par>
                                <p:cTn id="40" presetID="9" presetClass="entr" presetSubtype="0"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dissolve">
                                      <p:cBhvr>
                                        <p:cTn id="42" dur="500"/>
                                        <p:tgtEl>
                                          <p:spTgt spid="6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dissolve">
                                      <p:cBhvr>
                                        <p:cTn id="47" dur="500"/>
                                        <p:tgtEl>
                                          <p:spTgt spid="91"/>
                                        </p:tgtEl>
                                      </p:cBhvr>
                                    </p:animEffect>
                                  </p:childTnLst>
                                </p:cTn>
                              </p:par>
                            </p:childTnLst>
                          </p:cTn>
                        </p:par>
                        <p:par>
                          <p:cTn id="48" fill="hold">
                            <p:stCondLst>
                              <p:cond delay="500"/>
                            </p:stCondLst>
                            <p:childTnLst>
                              <p:par>
                                <p:cTn id="49" presetID="9" presetClass="entr" presetSubtype="0"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dissolve">
                                      <p:cBhvr>
                                        <p:cTn id="5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C0465-73DF-1D1A-3642-8F638D52988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7D4F03-DEF7-EA3E-BB55-7CC649639E7F}"/>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28</a:t>
            </a:fld>
            <a:endParaRPr lang="en-US" dirty="0"/>
          </a:p>
        </p:txBody>
      </p:sp>
      <p:sp>
        <p:nvSpPr>
          <p:cNvPr id="2" name="Title 1">
            <a:extLst>
              <a:ext uri="{FF2B5EF4-FFF2-40B4-BE49-F238E27FC236}">
                <a16:creationId xmlns:a16="http://schemas.microsoft.com/office/drawing/2014/main" id="{5D02D74C-1CAC-92DE-B73A-57D1D370FB2F}"/>
              </a:ext>
            </a:extLst>
          </p:cNvPr>
          <p:cNvSpPr>
            <a:spLocks noGrp="1"/>
          </p:cNvSpPr>
          <p:nvPr>
            <p:ph type="title"/>
          </p:nvPr>
        </p:nvSpPr>
        <p:spPr>
          <a:xfrm>
            <a:off x="2933700" y="568961"/>
            <a:ext cx="8420100" cy="1780860"/>
          </a:xfrm>
        </p:spPr>
        <p:txBody>
          <a:bodyPr/>
          <a:lstStyle/>
          <a:p>
            <a:r>
              <a:rPr lang="en-US" b="1" dirty="0"/>
              <a:t>Israel’s Rebirth – The valley of the dry bones</a:t>
            </a:r>
          </a:p>
        </p:txBody>
      </p:sp>
      <p:sp>
        <p:nvSpPr>
          <p:cNvPr id="4" name="TextBox 3">
            <a:extLst>
              <a:ext uri="{FF2B5EF4-FFF2-40B4-BE49-F238E27FC236}">
                <a16:creationId xmlns:a16="http://schemas.microsoft.com/office/drawing/2014/main" id="{5D24E357-3E10-895F-23CE-05DCED66628E}"/>
              </a:ext>
            </a:extLst>
          </p:cNvPr>
          <p:cNvSpPr txBox="1"/>
          <p:nvPr/>
        </p:nvSpPr>
        <p:spPr>
          <a:xfrm>
            <a:off x="688622" y="4514327"/>
            <a:ext cx="10972800" cy="246888"/>
          </a:xfrm>
          <a:prstGeom prst="rect">
            <a:avLst/>
          </a:prstGeom>
          <a:pattFill prst="pct20">
            <a:fgClr>
              <a:schemeClr val="tx1"/>
            </a:fgClr>
            <a:bgClr>
              <a:schemeClr val="bg1"/>
            </a:bgClr>
          </a:pattFill>
          <a:ln>
            <a:solidFill>
              <a:schemeClr val="tx1"/>
            </a:solidFill>
          </a:ln>
        </p:spPr>
        <p:txBody>
          <a:bodyPr wrap="square" rtlCol="0">
            <a:spAutoFit/>
          </a:bodyPr>
          <a:lstStyle/>
          <a:p>
            <a:pPr algn="ctr"/>
            <a:endParaRPr lang="en-US" sz="1000" dirty="0"/>
          </a:p>
        </p:txBody>
      </p:sp>
      <p:grpSp>
        <p:nvGrpSpPr>
          <p:cNvPr id="25" name="Group 24">
            <a:extLst>
              <a:ext uri="{FF2B5EF4-FFF2-40B4-BE49-F238E27FC236}">
                <a16:creationId xmlns:a16="http://schemas.microsoft.com/office/drawing/2014/main" id="{946C5D64-02FD-CB48-6742-A5872B03AC3D}"/>
              </a:ext>
            </a:extLst>
          </p:cNvPr>
          <p:cNvGrpSpPr/>
          <p:nvPr/>
        </p:nvGrpSpPr>
        <p:grpSpPr>
          <a:xfrm>
            <a:off x="603239" y="3426800"/>
            <a:ext cx="11129577" cy="348038"/>
            <a:chOff x="603239" y="3429000"/>
            <a:chExt cx="11129577" cy="348038"/>
          </a:xfrm>
        </p:grpSpPr>
        <p:sp>
          <p:nvSpPr>
            <p:cNvPr id="13" name="TextBox 12">
              <a:extLst>
                <a:ext uri="{FF2B5EF4-FFF2-40B4-BE49-F238E27FC236}">
                  <a16:creationId xmlns:a16="http://schemas.microsoft.com/office/drawing/2014/main" id="{4A372800-9B21-4D54-E3AE-4F301CA8AEBF}"/>
                </a:ext>
              </a:extLst>
            </p:cNvPr>
            <p:cNvSpPr txBox="1"/>
            <p:nvPr/>
          </p:nvSpPr>
          <p:spPr>
            <a:xfrm>
              <a:off x="3992466" y="3429000"/>
              <a:ext cx="4281485" cy="348038"/>
            </a:xfrm>
            <a:prstGeom prst="rect">
              <a:avLst/>
            </a:prstGeom>
            <a:noFill/>
          </p:spPr>
          <p:txBody>
            <a:bodyPr wrap="square" rtlCol="0">
              <a:spAutoFit/>
            </a:bodyPr>
            <a:lstStyle/>
            <a:p>
              <a:pPr algn="ctr"/>
              <a:r>
                <a:rPr lang="en-US" sz="1600" b="1" dirty="0"/>
                <a:t>1917-2037</a:t>
              </a:r>
              <a:r>
                <a:rPr lang="en-US" sz="1600" dirty="0"/>
                <a:t> – 120 Years for Israel’s Restoration</a:t>
              </a:r>
              <a:endParaRPr lang="en-US" sz="2400" dirty="0"/>
            </a:p>
          </p:txBody>
        </p:sp>
        <p:cxnSp>
          <p:nvCxnSpPr>
            <p:cNvPr id="14" name="Straight Arrow Connector 13">
              <a:extLst>
                <a:ext uri="{FF2B5EF4-FFF2-40B4-BE49-F238E27FC236}">
                  <a16:creationId xmlns:a16="http://schemas.microsoft.com/office/drawing/2014/main" id="{1377DA7B-72D7-4FCA-FE76-22E89DDA31BA}"/>
                </a:ext>
              </a:extLst>
            </p:cNvPr>
            <p:cNvCxnSpPr>
              <a:cxnSpLocks/>
              <a:stCxn id="13" idx="3"/>
            </p:cNvCxnSpPr>
            <p:nvPr/>
          </p:nvCxnSpPr>
          <p:spPr>
            <a:xfrm>
              <a:off x="8273951" y="3603019"/>
              <a:ext cx="345886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FF230C85-EF17-D64C-137C-3047602022BE}"/>
                </a:ext>
              </a:extLst>
            </p:cNvPr>
            <p:cNvCxnSpPr>
              <a:cxnSpLocks/>
              <a:stCxn id="13" idx="1"/>
            </p:cNvCxnSpPr>
            <p:nvPr/>
          </p:nvCxnSpPr>
          <p:spPr>
            <a:xfrm flipH="1" flipV="1">
              <a:off x="603239" y="3598277"/>
              <a:ext cx="3389227" cy="474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a16="http://schemas.microsoft.com/office/drawing/2014/main" id="{415C4350-CDD3-6376-782A-60DD136825AE}"/>
              </a:ext>
            </a:extLst>
          </p:cNvPr>
          <p:cNvGrpSpPr/>
          <p:nvPr/>
        </p:nvGrpSpPr>
        <p:grpSpPr>
          <a:xfrm>
            <a:off x="297151" y="3570464"/>
            <a:ext cx="688842" cy="1735480"/>
            <a:chOff x="297151" y="3572664"/>
            <a:chExt cx="688842" cy="1735480"/>
          </a:xfrm>
        </p:grpSpPr>
        <p:sp>
          <p:nvSpPr>
            <p:cNvPr id="9" name="Rectangle 8">
              <a:extLst>
                <a:ext uri="{FF2B5EF4-FFF2-40B4-BE49-F238E27FC236}">
                  <a16:creationId xmlns:a16="http://schemas.microsoft.com/office/drawing/2014/main" id="{A1AE52FD-BCBB-31FA-1900-53D75F34F3BF}"/>
                </a:ext>
              </a:extLst>
            </p:cNvPr>
            <p:cNvSpPr/>
            <p:nvPr/>
          </p:nvSpPr>
          <p:spPr>
            <a:xfrm>
              <a:off x="604996" y="4307143"/>
              <a:ext cx="73152" cy="640080"/>
            </a:xfrm>
            <a:prstGeom prst="rect">
              <a:avLst/>
            </a:prstGeom>
            <a:solidFill>
              <a:schemeClr val="bg1">
                <a:lumMod val="5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09F0735E-79C0-31EA-2A0D-3830AD04C51D}"/>
                </a:ext>
              </a:extLst>
            </p:cNvPr>
            <p:cNvCxnSpPr>
              <a:cxnSpLocks/>
            </p:cNvCxnSpPr>
            <p:nvPr/>
          </p:nvCxnSpPr>
          <p:spPr>
            <a:xfrm>
              <a:off x="604996" y="3572664"/>
              <a:ext cx="0" cy="1371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D70E6B4-8A1D-3253-EB3A-5CB523318FD8}"/>
                </a:ext>
              </a:extLst>
            </p:cNvPr>
            <p:cNvSpPr txBox="1"/>
            <p:nvPr/>
          </p:nvSpPr>
          <p:spPr>
            <a:xfrm>
              <a:off x="297151" y="4969590"/>
              <a:ext cx="688842" cy="338554"/>
            </a:xfrm>
            <a:prstGeom prst="rect">
              <a:avLst/>
            </a:prstGeom>
            <a:noFill/>
          </p:spPr>
          <p:txBody>
            <a:bodyPr wrap="square" rtlCol="0">
              <a:spAutoFit/>
            </a:bodyPr>
            <a:lstStyle/>
            <a:p>
              <a:pPr algn="ctr"/>
              <a:r>
                <a:rPr lang="en-US" sz="1600" b="1" dirty="0"/>
                <a:t>1917</a:t>
              </a:r>
              <a:endParaRPr lang="en-US" sz="1600" dirty="0"/>
            </a:p>
          </p:txBody>
        </p:sp>
      </p:grpSp>
      <p:sp>
        <p:nvSpPr>
          <p:cNvPr id="24" name="Text Placeholder 2">
            <a:extLst>
              <a:ext uri="{FF2B5EF4-FFF2-40B4-BE49-F238E27FC236}">
                <a16:creationId xmlns:a16="http://schemas.microsoft.com/office/drawing/2014/main" id="{54ABAF52-05AD-F8AA-7F74-6962807386B4}"/>
              </a:ext>
            </a:extLst>
          </p:cNvPr>
          <p:cNvSpPr txBox="1">
            <a:spLocks/>
          </p:cNvSpPr>
          <p:nvPr/>
        </p:nvSpPr>
        <p:spPr>
          <a:xfrm>
            <a:off x="0" y="2349821"/>
            <a:ext cx="11661422" cy="76598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en-US" dirty="0">
                <a:solidFill>
                  <a:srgbClr val="C00000"/>
                </a:solidFill>
              </a:rPr>
              <a:t>“Our days may come to </a:t>
            </a:r>
            <a:r>
              <a:rPr lang="en-US" b="1" u="sng" dirty="0">
                <a:solidFill>
                  <a:srgbClr val="FF0000"/>
                </a:solidFill>
              </a:rPr>
              <a:t>seventy years</a:t>
            </a:r>
            <a:r>
              <a:rPr lang="en-US" dirty="0">
                <a:solidFill>
                  <a:srgbClr val="C00000"/>
                </a:solidFill>
              </a:rPr>
              <a:t>, or eighty, if our strength endures”</a:t>
            </a:r>
          </a:p>
          <a:p>
            <a:pPr marL="457200" lvl="1" indent="0" algn="just">
              <a:buNone/>
            </a:pPr>
            <a:r>
              <a:rPr lang="en-US" dirty="0"/>
              <a:t>Psalm 90:10</a:t>
            </a:r>
          </a:p>
        </p:txBody>
      </p:sp>
      <p:grpSp>
        <p:nvGrpSpPr>
          <p:cNvPr id="23" name="Group 22">
            <a:extLst>
              <a:ext uri="{FF2B5EF4-FFF2-40B4-BE49-F238E27FC236}">
                <a16:creationId xmlns:a16="http://schemas.microsoft.com/office/drawing/2014/main" id="{04F5A6DC-90B2-E47D-3EA6-8C6FED362150}"/>
              </a:ext>
            </a:extLst>
          </p:cNvPr>
          <p:cNvGrpSpPr/>
          <p:nvPr/>
        </p:nvGrpSpPr>
        <p:grpSpPr>
          <a:xfrm>
            <a:off x="5263457" y="3877614"/>
            <a:ext cx="6469359" cy="338554"/>
            <a:chOff x="5263457" y="3865526"/>
            <a:chExt cx="6469359" cy="338554"/>
          </a:xfrm>
        </p:grpSpPr>
        <p:sp>
          <p:nvSpPr>
            <p:cNvPr id="36" name="TextBox 35">
              <a:extLst>
                <a:ext uri="{FF2B5EF4-FFF2-40B4-BE49-F238E27FC236}">
                  <a16:creationId xmlns:a16="http://schemas.microsoft.com/office/drawing/2014/main" id="{9EE0322D-F07E-CC85-6DF7-67471A09D7E4}"/>
                </a:ext>
              </a:extLst>
            </p:cNvPr>
            <p:cNvSpPr txBox="1"/>
            <p:nvPr/>
          </p:nvSpPr>
          <p:spPr>
            <a:xfrm>
              <a:off x="6594202" y="3865526"/>
              <a:ext cx="4208332" cy="338554"/>
            </a:xfrm>
            <a:prstGeom prst="rect">
              <a:avLst/>
            </a:prstGeom>
            <a:noFill/>
          </p:spPr>
          <p:txBody>
            <a:bodyPr wrap="square" rtlCol="0">
              <a:spAutoFit/>
            </a:bodyPr>
            <a:lstStyle/>
            <a:p>
              <a:pPr algn="ctr"/>
              <a:r>
                <a:rPr lang="en-US" sz="1600" b="1" dirty="0"/>
                <a:t>1967-2037</a:t>
              </a:r>
              <a:r>
                <a:rPr lang="en-US" sz="1600" dirty="0"/>
                <a:t> – 70 Years for the Final Generation</a:t>
              </a:r>
            </a:p>
          </p:txBody>
        </p:sp>
        <p:cxnSp>
          <p:nvCxnSpPr>
            <p:cNvPr id="37" name="Straight Arrow Connector 36">
              <a:extLst>
                <a:ext uri="{FF2B5EF4-FFF2-40B4-BE49-F238E27FC236}">
                  <a16:creationId xmlns:a16="http://schemas.microsoft.com/office/drawing/2014/main" id="{4756D3A2-ED65-AD34-44A5-8C49A040B18A}"/>
                </a:ext>
              </a:extLst>
            </p:cNvPr>
            <p:cNvCxnSpPr>
              <a:cxnSpLocks/>
              <a:stCxn id="36" idx="1"/>
            </p:cNvCxnSpPr>
            <p:nvPr/>
          </p:nvCxnSpPr>
          <p:spPr>
            <a:xfrm flipH="1">
              <a:off x="5263457" y="4034803"/>
              <a:ext cx="133074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2BF1813D-94B6-56A3-1AE1-D6F19CA93010}"/>
                </a:ext>
              </a:extLst>
            </p:cNvPr>
            <p:cNvCxnSpPr>
              <a:cxnSpLocks/>
              <a:stCxn id="36" idx="3"/>
            </p:cNvCxnSpPr>
            <p:nvPr/>
          </p:nvCxnSpPr>
          <p:spPr>
            <a:xfrm>
              <a:off x="10802534" y="4034803"/>
              <a:ext cx="93028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4532A606-C1BB-10EA-A667-19146A5E3D69}"/>
              </a:ext>
            </a:extLst>
          </p:cNvPr>
          <p:cNvGrpSpPr/>
          <p:nvPr/>
        </p:nvGrpSpPr>
        <p:grpSpPr>
          <a:xfrm>
            <a:off x="6362700" y="3570464"/>
            <a:ext cx="5371874" cy="2894387"/>
            <a:chOff x="6362700" y="3570464"/>
            <a:chExt cx="5371874" cy="2894387"/>
          </a:xfrm>
        </p:grpSpPr>
        <p:grpSp>
          <p:nvGrpSpPr>
            <p:cNvPr id="51" name="Group 50">
              <a:extLst>
                <a:ext uri="{FF2B5EF4-FFF2-40B4-BE49-F238E27FC236}">
                  <a16:creationId xmlns:a16="http://schemas.microsoft.com/office/drawing/2014/main" id="{4BD80B1D-D512-8BA5-DA04-24D8A21BE7C8}"/>
                </a:ext>
              </a:extLst>
            </p:cNvPr>
            <p:cNvGrpSpPr/>
            <p:nvPr/>
          </p:nvGrpSpPr>
          <p:grpSpPr>
            <a:xfrm>
              <a:off x="11661422" y="3570464"/>
              <a:ext cx="73152" cy="1374559"/>
              <a:chOff x="11661422" y="3572664"/>
              <a:chExt cx="73152" cy="1374559"/>
            </a:xfrm>
          </p:grpSpPr>
          <p:sp>
            <p:nvSpPr>
              <p:cNvPr id="11" name="Rectangle 10">
                <a:extLst>
                  <a:ext uri="{FF2B5EF4-FFF2-40B4-BE49-F238E27FC236}">
                    <a16:creationId xmlns:a16="http://schemas.microsoft.com/office/drawing/2014/main" id="{1AC2C444-39A2-3BD8-D02E-AD9DC1CEB31D}"/>
                  </a:ext>
                </a:extLst>
              </p:cNvPr>
              <p:cNvSpPr/>
              <p:nvPr/>
            </p:nvSpPr>
            <p:spPr>
              <a:xfrm>
                <a:off x="11661422" y="4307143"/>
                <a:ext cx="73152" cy="640080"/>
              </a:xfrm>
              <a:prstGeom prst="rect">
                <a:avLst/>
              </a:prstGeom>
              <a:solidFill>
                <a:schemeClr val="accent4">
                  <a:alpha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0B6EFF2-BCCB-9132-10CA-01126732A4C0}"/>
                  </a:ext>
                </a:extLst>
              </p:cNvPr>
              <p:cNvCxnSpPr>
                <a:cxnSpLocks/>
              </p:cNvCxnSpPr>
              <p:nvPr/>
            </p:nvCxnSpPr>
            <p:spPr>
              <a:xfrm>
                <a:off x="11732816" y="3572664"/>
                <a:ext cx="0" cy="1371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66D295AD-BA3D-9B5B-42FF-D97F701A898D}"/>
                </a:ext>
              </a:extLst>
            </p:cNvPr>
            <p:cNvGrpSpPr/>
            <p:nvPr/>
          </p:nvGrpSpPr>
          <p:grpSpPr>
            <a:xfrm>
              <a:off x="6362700" y="4945023"/>
              <a:ext cx="5335298" cy="1519828"/>
              <a:chOff x="6362700" y="4947223"/>
              <a:chExt cx="5335298" cy="1519828"/>
            </a:xfrm>
          </p:grpSpPr>
          <p:sp>
            <p:nvSpPr>
              <p:cNvPr id="30" name="TextBox 29">
                <a:extLst>
                  <a:ext uri="{FF2B5EF4-FFF2-40B4-BE49-F238E27FC236}">
                    <a16:creationId xmlns:a16="http://schemas.microsoft.com/office/drawing/2014/main" id="{D05B4018-F3F1-4F49-CC79-61FAAAE1243E}"/>
                  </a:ext>
                </a:extLst>
              </p:cNvPr>
              <p:cNvSpPr txBox="1"/>
              <p:nvPr/>
            </p:nvSpPr>
            <p:spPr>
              <a:xfrm>
                <a:off x="6362700" y="5882276"/>
                <a:ext cx="4625013" cy="584775"/>
              </a:xfrm>
              <a:prstGeom prst="rect">
                <a:avLst/>
              </a:prstGeom>
              <a:noFill/>
            </p:spPr>
            <p:txBody>
              <a:bodyPr wrap="square" rtlCol="0">
                <a:spAutoFit/>
              </a:bodyPr>
              <a:lstStyle/>
              <a:p>
                <a:r>
                  <a:rPr lang="en-US" sz="1600" b="1" dirty="0"/>
                  <a:t>2037 </a:t>
                </a:r>
                <a:r>
                  <a:rPr lang="en-US" sz="1600" dirty="0"/>
                  <a:t>– Jesus returns at the conclusion of the final generation. (Ezekiel 37:23-28; Matthew 24:34-35)</a:t>
                </a:r>
              </a:p>
            </p:txBody>
          </p:sp>
          <p:cxnSp>
            <p:nvCxnSpPr>
              <p:cNvPr id="31" name="Straight Arrow Connector 87">
                <a:extLst>
                  <a:ext uri="{FF2B5EF4-FFF2-40B4-BE49-F238E27FC236}">
                    <a16:creationId xmlns:a16="http://schemas.microsoft.com/office/drawing/2014/main" id="{B8195984-80EB-7838-44DE-15D1D6365103}"/>
                  </a:ext>
                </a:extLst>
              </p:cNvPr>
              <p:cNvCxnSpPr>
                <a:cxnSpLocks/>
                <a:stCxn id="30" idx="3"/>
                <a:endCxn id="11" idx="2"/>
              </p:cNvCxnSpPr>
              <p:nvPr/>
            </p:nvCxnSpPr>
            <p:spPr>
              <a:xfrm flipV="1">
                <a:off x="10987713" y="4947223"/>
                <a:ext cx="710285" cy="1227441"/>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2" name="Group 41">
            <a:extLst>
              <a:ext uri="{FF2B5EF4-FFF2-40B4-BE49-F238E27FC236}">
                <a16:creationId xmlns:a16="http://schemas.microsoft.com/office/drawing/2014/main" id="{1D659852-C66A-9AE6-F6F6-09F4AFBD34A3}"/>
              </a:ext>
            </a:extLst>
          </p:cNvPr>
          <p:cNvGrpSpPr/>
          <p:nvPr/>
        </p:nvGrpSpPr>
        <p:grpSpPr>
          <a:xfrm>
            <a:off x="5263457" y="3944607"/>
            <a:ext cx="5680768" cy="1803324"/>
            <a:chOff x="5263457" y="3946807"/>
            <a:chExt cx="5680768" cy="1803324"/>
          </a:xfrm>
        </p:grpSpPr>
        <p:sp>
          <p:nvSpPr>
            <p:cNvPr id="46" name="Rectangle 45">
              <a:extLst>
                <a:ext uri="{FF2B5EF4-FFF2-40B4-BE49-F238E27FC236}">
                  <a16:creationId xmlns:a16="http://schemas.microsoft.com/office/drawing/2014/main" id="{C8EC43AC-6A7A-6D46-B03E-FADEC9FD2BC2}"/>
                </a:ext>
              </a:extLst>
            </p:cNvPr>
            <p:cNvSpPr/>
            <p:nvPr/>
          </p:nvSpPr>
          <p:spPr>
            <a:xfrm>
              <a:off x="5271096" y="4309740"/>
              <a:ext cx="68730" cy="640080"/>
            </a:xfrm>
            <a:prstGeom prst="rect">
              <a:avLst/>
            </a:prstGeom>
            <a:solidFill>
              <a:srgbClr val="00B05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E8DC8E99-9122-7D6A-AC5F-16460FC9F6AE}"/>
                </a:ext>
              </a:extLst>
            </p:cNvPr>
            <p:cNvCxnSpPr>
              <a:cxnSpLocks/>
            </p:cNvCxnSpPr>
            <p:nvPr/>
          </p:nvCxnSpPr>
          <p:spPr>
            <a:xfrm>
              <a:off x="5263457" y="3946807"/>
              <a:ext cx="0" cy="10030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3807D4F-43F8-E9C4-59BC-D69D1C779D68}"/>
                </a:ext>
              </a:extLst>
            </p:cNvPr>
            <p:cNvSpPr txBox="1"/>
            <p:nvPr/>
          </p:nvSpPr>
          <p:spPr>
            <a:xfrm>
              <a:off x="5776863" y="5411577"/>
              <a:ext cx="5167362" cy="338554"/>
            </a:xfrm>
            <a:prstGeom prst="rect">
              <a:avLst/>
            </a:prstGeom>
            <a:noFill/>
          </p:spPr>
          <p:txBody>
            <a:bodyPr wrap="square" rtlCol="0">
              <a:spAutoFit/>
            </a:bodyPr>
            <a:lstStyle/>
            <a:p>
              <a:r>
                <a:rPr lang="en-US" sz="1600" b="1" dirty="0"/>
                <a:t>1967 </a:t>
              </a:r>
              <a:r>
                <a:rPr lang="en-US" sz="1600" dirty="0"/>
                <a:t>– Israel regains Jerusalem and the Temple Mount.</a:t>
              </a:r>
            </a:p>
          </p:txBody>
        </p:sp>
        <p:cxnSp>
          <p:nvCxnSpPr>
            <p:cNvPr id="50" name="Straight Arrow Connector 87">
              <a:extLst>
                <a:ext uri="{FF2B5EF4-FFF2-40B4-BE49-F238E27FC236}">
                  <a16:creationId xmlns:a16="http://schemas.microsoft.com/office/drawing/2014/main" id="{2CE4B718-721F-59CA-AF9F-78BAAEA79DE8}"/>
                </a:ext>
              </a:extLst>
            </p:cNvPr>
            <p:cNvCxnSpPr>
              <a:cxnSpLocks/>
              <a:stCxn id="48" idx="1"/>
              <a:endCxn id="46" idx="2"/>
            </p:cNvCxnSpPr>
            <p:nvPr/>
          </p:nvCxnSpPr>
          <p:spPr>
            <a:xfrm rot="10800000">
              <a:off x="5305461" y="4949820"/>
              <a:ext cx="471402" cy="63103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EE9DCB0F-5EA3-0B0D-8E58-BAC6DDBDC144}"/>
              </a:ext>
            </a:extLst>
          </p:cNvPr>
          <p:cNvGrpSpPr/>
          <p:nvPr/>
        </p:nvGrpSpPr>
        <p:grpSpPr>
          <a:xfrm>
            <a:off x="9616382" y="4287819"/>
            <a:ext cx="764453" cy="995610"/>
            <a:chOff x="9616382" y="4147139"/>
            <a:chExt cx="764453" cy="995610"/>
          </a:xfrm>
        </p:grpSpPr>
        <p:sp>
          <p:nvSpPr>
            <p:cNvPr id="59" name="Rectangle 58">
              <a:extLst>
                <a:ext uri="{FF2B5EF4-FFF2-40B4-BE49-F238E27FC236}">
                  <a16:creationId xmlns:a16="http://schemas.microsoft.com/office/drawing/2014/main" id="{775C0957-E536-0BD5-47EE-A9D7F7AF4AD6}"/>
                </a:ext>
              </a:extLst>
            </p:cNvPr>
            <p:cNvSpPr/>
            <p:nvPr/>
          </p:nvSpPr>
          <p:spPr>
            <a:xfrm>
              <a:off x="9962033" y="4147139"/>
              <a:ext cx="73152" cy="640080"/>
            </a:xfrm>
            <a:prstGeom prst="rect">
              <a:avLst/>
            </a:prstGeom>
            <a:solidFill>
              <a:schemeClr val="bg1">
                <a:lumMod val="5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91B67E07-F136-1A4C-E499-45C3C95950D8}"/>
                </a:ext>
              </a:extLst>
            </p:cNvPr>
            <p:cNvSpPr txBox="1"/>
            <p:nvPr/>
          </p:nvSpPr>
          <p:spPr>
            <a:xfrm>
              <a:off x="9616382" y="4804195"/>
              <a:ext cx="764453" cy="338554"/>
            </a:xfrm>
            <a:prstGeom prst="rect">
              <a:avLst/>
            </a:prstGeom>
            <a:noFill/>
          </p:spPr>
          <p:txBody>
            <a:bodyPr wrap="square" rtlCol="0">
              <a:spAutoFit/>
            </a:bodyPr>
            <a:lstStyle/>
            <a:p>
              <a:pPr algn="ctr"/>
              <a:r>
                <a:rPr lang="en-US" sz="1600" b="1" dirty="0"/>
                <a:t>2017</a:t>
              </a:r>
              <a:endParaRPr lang="en-US" sz="1600" dirty="0"/>
            </a:p>
          </p:txBody>
        </p:sp>
      </p:grpSp>
      <p:grpSp>
        <p:nvGrpSpPr>
          <p:cNvPr id="65" name="Group 64">
            <a:extLst>
              <a:ext uri="{FF2B5EF4-FFF2-40B4-BE49-F238E27FC236}">
                <a16:creationId xmlns:a16="http://schemas.microsoft.com/office/drawing/2014/main" id="{FC97B9FC-0E26-ED39-508C-81FCABA2A885}"/>
              </a:ext>
            </a:extLst>
          </p:cNvPr>
          <p:cNvGrpSpPr/>
          <p:nvPr/>
        </p:nvGrpSpPr>
        <p:grpSpPr>
          <a:xfrm>
            <a:off x="3201345" y="4291444"/>
            <a:ext cx="710286" cy="1031898"/>
            <a:chOff x="3201345" y="4293644"/>
            <a:chExt cx="710286" cy="1031898"/>
          </a:xfrm>
        </p:grpSpPr>
        <p:sp>
          <p:nvSpPr>
            <p:cNvPr id="66" name="Rectangle 65">
              <a:extLst>
                <a:ext uri="{FF2B5EF4-FFF2-40B4-BE49-F238E27FC236}">
                  <a16:creationId xmlns:a16="http://schemas.microsoft.com/office/drawing/2014/main" id="{45FF5220-63AE-C0EF-C481-F50E435FDE1C}"/>
                </a:ext>
              </a:extLst>
            </p:cNvPr>
            <p:cNvSpPr/>
            <p:nvPr/>
          </p:nvSpPr>
          <p:spPr>
            <a:xfrm>
              <a:off x="3521934" y="4293644"/>
              <a:ext cx="69109" cy="640080"/>
            </a:xfrm>
            <a:prstGeom prst="rect">
              <a:avLst/>
            </a:prstGeom>
            <a:solidFill>
              <a:srgbClr val="00206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4B9FD6CC-915C-ED33-4ECA-45F69AFD4CDF}"/>
                </a:ext>
              </a:extLst>
            </p:cNvPr>
            <p:cNvSpPr txBox="1"/>
            <p:nvPr/>
          </p:nvSpPr>
          <p:spPr>
            <a:xfrm>
              <a:off x="3201345" y="4986988"/>
              <a:ext cx="710286" cy="338554"/>
            </a:xfrm>
            <a:prstGeom prst="rect">
              <a:avLst/>
            </a:prstGeom>
            <a:noFill/>
          </p:spPr>
          <p:txBody>
            <a:bodyPr wrap="square" rtlCol="0">
              <a:spAutoFit/>
            </a:bodyPr>
            <a:lstStyle/>
            <a:p>
              <a:pPr algn="ctr"/>
              <a:r>
                <a:rPr lang="en-US" sz="1600" b="1" dirty="0"/>
                <a:t>1948</a:t>
              </a:r>
              <a:endParaRPr lang="en-US" sz="1600" dirty="0"/>
            </a:p>
          </p:txBody>
        </p:sp>
      </p:grpSp>
      <p:sp>
        <p:nvSpPr>
          <p:cNvPr id="3" name="Rectangle 2">
            <a:extLst>
              <a:ext uri="{FF2B5EF4-FFF2-40B4-BE49-F238E27FC236}">
                <a16:creationId xmlns:a16="http://schemas.microsoft.com/office/drawing/2014/main" id="{C71AB55B-BB57-DE77-A413-DE3E146EB714}"/>
              </a:ext>
            </a:extLst>
          </p:cNvPr>
          <p:cNvSpPr/>
          <p:nvPr/>
        </p:nvSpPr>
        <p:spPr>
          <a:xfrm>
            <a:off x="11360902" y="3137098"/>
            <a:ext cx="610704" cy="107907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96D285B-745D-E85B-312A-8C7E79CCC7E3}"/>
              </a:ext>
            </a:extLst>
          </p:cNvPr>
          <p:cNvGrpSpPr/>
          <p:nvPr/>
        </p:nvGrpSpPr>
        <p:grpSpPr>
          <a:xfrm>
            <a:off x="2490997" y="3085219"/>
            <a:ext cx="8862803" cy="338554"/>
            <a:chOff x="2490997" y="3085219"/>
            <a:chExt cx="8862803" cy="338554"/>
          </a:xfrm>
        </p:grpSpPr>
        <p:sp>
          <p:nvSpPr>
            <p:cNvPr id="6" name="TextBox 5">
              <a:extLst>
                <a:ext uri="{FF2B5EF4-FFF2-40B4-BE49-F238E27FC236}">
                  <a16:creationId xmlns:a16="http://schemas.microsoft.com/office/drawing/2014/main" id="{D51501AD-2F4B-9428-2F6A-AAE2C8218E0B}"/>
                </a:ext>
              </a:extLst>
            </p:cNvPr>
            <p:cNvSpPr txBox="1"/>
            <p:nvPr/>
          </p:nvSpPr>
          <p:spPr>
            <a:xfrm>
              <a:off x="2490997" y="3085219"/>
              <a:ext cx="8559722" cy="338554"/>
            </a:xfrm>
            <a:prstGeom prst="rect">
              <a:avLst/>
            </a:prstGeom>
            <a:noFill/>
          </p:spPr>
          <p:txBody>
            <a:bodyPr wrap="square" rtlCol="0">
              <a:spAutoFit/>
            </a:bodyPr>
            <a:lstStyle/>
            <a:p>
              <a:r>
                <a:rPr lang="en-US" sz="1600" dirty="0">
                  <a:solidFill>
                    <a:srgbClr val="0070C0"/>
                  </a:solidFill>
                </a:rPr>
                <a:t>Both methods for calculating the length of a generation result in the same date for Jesus’ return</a:t>
              </a:r>
            </a:p>
          </p:txBody>
        </p:sp>
        <p:cxnSp>
          <p:nvCxnSpPr>
            <p:cNvPr id="7" name="Straight Arrow Connector 87">
              <a:extLst>
                <a:ext uri="{FF2B5EF4-FFF2-40B4-BE49-F238E27FC236}">
                  <a16:creationId xmlns:a16="http://schemas.microsoft.com/office/drawing/2014/main" id="{E745D517-1F70-A4F8-4D86-049E89FC9E94}"/>
                </a:ext>
              </a:extLst>
            </p:cNvPr>
            <p:cNvCxnSpPr>
              <a:cxnSpLocks/>
              <a:stCxn id="6" idx="3"/>
            </p:cNvCxnSpPr>
            <p:nvPr/>
          </p:nvCxnSpPr>
          <p:spPr>
            <a:xfrm>
              <a:off x="11050719" y="3254496"/>
              <a:ext cx="303081" cy="19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58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dissolve">
                                      <p:cBhvr>
                                        <p:cTn id="16" dur="500"/>
                                        <p:tgtEl>
                                          <p:spTgt spid="53"/>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dissolve">
                                      <p:cBhvr>
                                        <p:cTn id="24" dur="500"/>
                                        <p:tgtEl>
                                          <p:spTgt spid="65"/>
                                        </p:tgtEl>
                                      </p:cBhvr>
                                    </p:animEffect>
                                  </p:childTnLst>
                                </p:cTn>
                              </p:par>
                            </p:childTnLst>
                          </p:cTn>
                        </p:par>
                        <p:par>
                          <p:cTn id="25" fill="hold">
                            <p:stCondLst>
                              <p:cond delay="2000"/>
                            </p:stCondLst>
                            <p:childTnLst>
                              <p:par>
                                <p:cTn id="26" presetID="9" presetClass="entr" presetSubtype="0"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dissolve">
                                      <p:cBhvr>
                                        <p:cTn id="28" dur="500"/>
                                        <p:tgtEl>
                                          <p:spTgt spid="69"/>
                                        </p:tgtEl>
                                      </p:cBhvr>
                                    </p:animEffect>
                                  </p:childTnLst>
                                </p:cTn>
                              </p:par>
                            </p:childTnLst>
                          </p:cTn>
                        </p:par>
                        <p:par>
                          <p:cTn id="29" fill="hold">
                            <p:stCondLst>
                              <p:cond delay="2500"/>
                            </p:stCondLst>
                            <p:childTnLst>
                              <p:par>
                                <p:cTn id="30" presetID="9" presetClass="entr" presetSubtype="0"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dissolv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dissolve">
                                      <p:cBhvr>
                                        <p:cTn id="37" dur="500"/>
                                        <p:tgtEl>
                                          <p:spTgt spid="25"/>
                                        </p:tgtEl>
                                      </p:cBhvr>
                                    </p:animEffect>
                                  </p:childTnLst>
                                </p:cTn>
                              </p:par>
                            </p:childTnLst>
                          </p:cTn>
                        </p:par>
                        <p:par>
                          <p:cTn id="38" fill="hold">
                            <p:stCondLst>
                              <p:cond delay="500"/>
                            </p:stCondLst>
                            <p:childTnLst>
                              <p:par>
                                <p:cTn id="39" presetID="9"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dissolve">
                                      <p:cBhvr>
                                        <p:cTn id="41" dur="500"/>
                                        <p:tgtEl>
                                          <p:spTgt spid="23"/>
                                        </p:tgtEl>
                                      </p:cBhvr>
                                    </p:animEffec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dissolve">
                                      <p:cBhvr>
                                        <p:cTn id="45" dur="500"/>
                                        <p:tgtEl>
                                          <p:spTgt spid="3"/>
                                        </p:tgtEl>
                                      </p:cBhvr>
                                    </p:animEffect>
                                  </p:childTnLst>
                                </p:cTn>
                              </p:par>
                            </p:childTnLst>
                          </p:cTn>
                        </p:par>
                        <p:par>
                          <p:cTn id="46" fill="hold">
                            <p:stCondLst>
                              <p:cond delay="1500"/>
                            </p:stCondLst>
                            <p:childTnLst>
                              <p:par>
                                <p:cTn id="47" presetID="9" presetClass="entr" presetSubtype="0"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ssolv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2009E-CF59-4D32-D008-81CA519D7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63B21D-B90C-5667-1C84-EC136B53CCB6}"/>
              </a:ext>
            </a:extLst>
          </p:cNvPr>
          <p:cNvSpPr>
            <a:spLocks noGrp="1"/>
          </p:cNvSpPr>
          <p:nvPr>
            <p:ph type="ctrTitle"/>
          </p:nvPr>
        </p:nvSpPr>
        <p:spPr>
          <a:xfrm>
            <a:off x="6991350" y="487018"/>
            <a:ext cx="4179570" cy="3377354"/>
          </a:xfrm>
        </p:spPr>
        <p:txBody>
          <a:bodyPr/>
          <a:lstStyle/>
          <a:p>
            <a:r>
              <a:rPr lang="en-US" dirty="0"/>
              <a:t>How does Israel’s spiritual awakening align with the Tribulation?</a:t>
            </a:r>
          </a:p>
        </p:txBody>
      </p:sp>
    </p:spTree>
    <p:extLst>
      <p:ext uri="{BB962C8B-B14F-4D97-AF65-F5344CB8AC3E}">
        <p14:creationId xmlns:p14="http://schemas.microsoft.com/office/powerpoint/2010/main" val="98411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938C-7CAB-BFD6-5A56-0A5127C71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373416-B8E4-5251-51DE-240480D5E99B}"/>
              </a:ext>
            </a:extLst>
          </p:cNvPr>
          <p:cNvSpPr>
            <a:spLocks noGrp="1"/>
          </p:cNvSpPr>
          <p:nvPr>
            <p:ph type="ctrTitle"/>
          </p:nvPr>
        </p:nvSpPr>
        <p:spPr>
          <a:xfrm>
            <a:off x="6991350" y="487018"/>
            <a:ext cx="4179570" cy="3377354"/>
          </a:xfrm>
        </p:spPr>
        <p:txBody>
          <a:bodyPr/>
          <a:lstStyle/>
          <a:p>
            <a:r>
              <a:rPr lang="en-US" dirty="0"/>
              <a:t>Should you believe any of this?</a:t>
            </a:r>
          </a:p>
        </p:txBody>
      </p:sp>
    </p:spTree>
    <p:extLst>
      <p:ext uri="{BB962C8B-B14F-4D97-AF65-F5344CB8AC3E}">
        <p14:creationId xmlns:p14="http://schemas.microsoft.com/office/powerpoint/2010/main" val="30971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D015E-F64B-6D3F-6F50-3B177C02AE3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3919378-AE05-3EF8-571F-8F8B9640A08D}"/>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30</a:t>
            </a:fld>
            <a:endParaRPr lang="en-US" dirty="0"/>
          </a:p>
        </p:txBody>
      </p:sp>
      <p:sp>
        <p:nvSpPr>
          <p:cNvPr id="2" name="Title 1">
            <a:extLst>
              <a:ext uri="{FF2B5EF4-FFF2-40B4-BE49-F238E27FC236}">
                <a16:creationId xmlns:a16="http://schemas.microsoft.com/office/drawing/2014/main" id="{4DDEECB6-25CF-A01A-B867-58B701A5B57D}"/>
              </a:ext>
            </a:extLst>
          </p:cNvPr>
          <p:cNvSpPr>
            <a:spLocks noGrp="1"/>
          </p:cNvSpPr>
          <p:nvPr>
            <p:ph type="title"/>
          </p:nvPr>
        </p:nvSpPr>
        <p:spPr>
          <a:xfrm>
            <a:off x="2933700" y="568961"/>
            <a:ext cx="8420100" cy="1780860"/>
          </a:xfrm>
        </p:spPr>
        <p:txBody>
          <a:bodyPr/>
          <a:lstStyle/>
          <a:p>
            <a:r>
              <a:rPr lang="en-US" b="1" dirty="0"/>
              <a:t>Israel’s Spiritual Awakening</a:t>
            </a:r>
          </a:p>
        </p:txBody>
      </p:sp>
      <p:sp>
        <p:nvSpPr>
          <p:cNvPr id="24" name="Text Placeholder 2">
            <a:extLst>
              <a:ext uri="{FF2B5EF4-FFF2-40B4-BE49-F238E27FC236}">
                <a16:creationId xmlns:a16="http://schemas.microsoft.com/office/drawing/2014/main" id="{DA3EFB91-4C4E-8241-C8E8-1B72D9EADF28}"/>
              </a:ext>
            </a:extLst>
          </p:cNvPr>
          <p:cNvSpPr txBox="1">
            <a:spLocks/>
          </p:cNvSpPr>
          <p:nvPr/>
        </p:nvSpPr>
        <p:spPr>
          <a:xfrm>
            <a:off x="0" y="2349819"/>
            <a:ext cx="11661422" cy="45081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dirty="0"/>
              <a:t>The proposed date for the Gog and Magog war</a:t>
            </a:r>
          </a:p>
          <a:p>
            <a:pPr lvl="2" algn="just">
              <a:buFont typeface="Wingdings" pitchFamily="2" charset="2"/>
              <a:buChar char="Ø"/>
            </a:pPr>
            <a:r>
              <a:rPr lang="en-US" sz="2400" dirty="0">
                <a:solidFill>
                  <a:srgbClr val="C00000"/>
                </a:solidFill>
              </a:rPr>
              <a:t>“Then </a:t>
            </a:r>
            <a:r>
              <a:rPr lang="en-US" sz="2400" dirty="0"/>
              <a:t>[after the war] </a:t>
            </a:r>
            <a:r>
              <a:rPr lang="en-US" sz="2400" dirty="0">
                <a:solidFill>
                  <a:srgbClr val="C00000"/>
                </a:solidFill>
              </a:rPr>
              <a:t>those who live in the towns of Israel will go out and use the weapons for fuel and burn them up…For </a:t>
            </a:r>
            <a:r>
              <a:rPr lang="en-US" sz="2400" b="1" u="sng" dirty="0">
                <a:solidFill>
                  <a:srgbClr val="FF0000"/>
                </a:solidFill>
              </a:rPr>
              <a:t>seven years</a:t>
            </a:r>
            <a:r>
              <a:rPr lang="en-US" sz="2400" dirty="0">
                <a:solidFill>
                  <a:srgbClr val="C00000"/>
                </a:solidFill>
              </a:rPr>
              <a:t> they will use them for fuel.”</a:t>
            </a:r>
            <a:r>
              <a:rPr lang="en-US" sz="2400" dirty="0">
                <a:solidFill>
                  <a:srgbClr val="0070C0"/>
                </a:solidFill>
              </a:rPr>
              <a:t> </a:t>
            </a:r>
            <a:r>
              <a:rPr lang="en-US" sz="2400" dirty="0"/>
              <a:t>Ezekiel 39:9</a:t>
            </a:r>
          </a:p>
          <a:p>
            <a:pPr lvl="2" algn="just">
              <a:buFont typeface="Wingdings" pitchFamily="2" charset="2"/>
              <a:buChar char="Ø"/>
            </a:pPr>
            <a:r>
              <a:rPr lang="en-US" sz="2400" dirty="0">
                <a:solidFill>
                  <a:srgbClr val="C00000"/>
                </a:solidFill>
              </a:rPr>
              <a:t>“For </a:t>
            </a:r>
            <a:r>
              <a:rPr lang="en-US" sz="2400" b="1" u="sng" dirty="0">
                <a:solidFill>
                  <a:srgbClr val="FF0000"/>
                </a:solidFill>
              </a:rPr>
              <a:t>seven months</a:t>
            </a:r>
            <a:r>
              <a:rPr lang="en-US" sz="2400" dirty="0">
                <a:solidFill>
                  <a:srgbClr val="C00000"/>
                </a:solidFill>
              </a:rPr>
              <a:t> the Israelites will be burying them </a:t>
            </a:r>
            <a:r>
              <a:rPr lang="en-US" sz="2400" dirty="0"/>
              <a:t>[Israel’s enemies that died in the war]</a:t>
            </a:r>
            <a:r>
              <a:rPr lang="en-US" sz="2400" dirty="0">
                <a:solidFill>
                  <a:srgbClr val="C00000"/>
                </a:solidFill>
              </a:rPr>
              <a:t> in order to cleanse the land.” </a:t>
            </a:r>
            <a:r>
              <a:rPr lang="en-US" sz="2400" dirty="0"/>
              <a:t>Ezekiel 39:12</a:t>
            </a:r>
          </a:p>
          <a:p>
            <a:pPr lvl="2" algn="just">
              <a:buFont typeface="Wingdings" pitchFamily="2" charset="2"/>
              <a:buChar char="Ø"/>
            </a:pPr>
            <a:r>
              <a:rPr lang="en-US" sz="2400" dirty="0"/>
              <a:t>The seven-year and seven-month period for burning the weapons and burying the dead must end at the midpoint of the Tribulation when the Jews flee Israel</a:t>
            </a:r>
          </a:p>
          <a:p>
            <a:pPr marL="1371600" lvl="3" indent="0" algn="just">
              <a:buNone/>
            </a:pPr>
            <a:r>
              <a:rPr lang="en-US" sz="2400" dirty="0">
                <a:solidFill>
                  <a:srgbClr val="C00000"/>
                </a:solidFill>
              </a:rPr>
              <a:t>“So when you see standing in the holy place ‘the abomination that causes desolation,’ spoken of through the prophet Daniel—let the reader understand—then let those who are in Judea flee to the mountains.” </a:t>
            </a:r>
            <a:r>
              <a:rPr lang="en-US" sz="2400" dirty="0"/>
              <a:t>Matthew 24:15-16</a:t>
            </a:r>
          </a:p>
        </p:txBody>
      </p:sp>
    </p:spTree>
    <p:extLst>
      <p:ext uri="{BB962C8B-B14F-4D97-AF65-F5344CB8AC3E}">
        <p14:creationId xmlns:p14="http://schemas.microsoft.com/office/powerpoint/2010/main" val="410373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dissolve">
                                      <p:cBhvr>
                                        <p:cTn id="7" dur="500"/>
                                        <p:tgtEl>
                                          <p:spTgt spid="2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dissolve">
                                      <p:cBhvr>
                                        <p:cTn id="11" dur="500"/>
                                        <p:tgtEl>
                                          <p:spTgt spid="2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4">
                                            <p:txEl>
                                              <p:pRg st="2" end="2"/>
                                            </p:txEl>
                                          </p:spTgt>
                                        </p:tgtEl>
                                        <p:attrNameLst>
                                          <p:attrName>style.visibility</p:attrName>
                                        </p:attrNameLst>
                                      </p:cBhvr>
                                      <p:to>
                                        <p:strVal val="visible"/>
                                      </p:to>
                                    </p:set>
                                    <p:animEffect transition="in" filter="dissolve">
                                      <p:cBhvr>
                                        <p:cTn id="16" dur="500"/>
                                        <p:tgtEl>
                                          <p:spTgt spid="2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4">
                                            <p:txEl>
                                              <p:pRg st="3" end="3"/>
                                            </p:txEl>
                                          </p:spTgt>
                                        </p:tgtEl>
                                        <p:attrNameLst>
                                          <p:attrName>style.visibility</p:attrName>
                                        </p:attrNameLst>
                                      </p:cBhvr>
                                      <p:to>
                                        <p:strVal val="visible"/>
                                      </p:to>
                                    </p:set>
                                    <p:animEffect transition="in" filter="dissolve">
                                      <p:cBhvr>
                                        <p:cTn id="21" dur="500"/>
                                        <p:tgtEl>
                                          <p:spTgt spid="2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4">
                                            <p:txEl>
                                              <p:pRg st="4" end="4"/>
                                            </p:txEl>
                                          </p:spTgt>
                                        </p:tgtEl>
                                        <p:attrNameLst>
                                          <p:attrName>style.visibility</p:attrName>
                                        </p:attrNameLst>
                                      </p:cBhvr>
                                      <p:to>
                                        <p:strVal val="visible"/>
                                      </p:to>
                                    </p:set>
                                    <p:animEffect transition="in" filter="dissolve">
                                      <p:cBhvr>
                                        <p:cTn id="26"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819C0-A9ED-9A31-F7F5-85DB45CA93F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9261F58-2629-D38F-15A3-48EA9868853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31</a:t>
            </a:fld>
            <a:endParaRPr lang="en-US" dirty="0"/>
          </a:p>
        </p:txBody>
      </p:sp>
      <p:sp>
        <p:nvSpPr>
          <p:cNvPr id="2" name="Title 1">
            <a:extLst>
              <a:ext uri="{FF2B5EF4-FFF2-40B4-BE49-F238E27FC236}">
                <a16:creationId xmlns:a16="http://schemas.microsoft.com/office/drawing/2014/main" id="{B91E2DCB-B61B-BD51-5E71-5644DACDF585}"/>
              </a:ext>
            </a:extLst>
          </p:cNvPr>
          <p:cNvSpPr>
            <a:spLocks noGrp="1"/>
          </p:cNvSpPr>
          <p:nvPr>
            <p:ph type="title"/>
          </p:nvPr>
        </p:nvSpPr>
        <p:spPr>
          <a:xfrm>
            <a:off x="2933700" y="568961"/>
            <a:ext cx="8420100" cy="1780860"/>
          </a:xfrm>
        </p:spPr>
        <p:txBody>
          <a:bodyPr/>
          <a:lstStyle/>
          <a:p>
            <a:r>
              <a:rPr lang="en-US" b="1" dirty="0"/>
              <a:t>Israel’s Spiritual Awakening</a:t>
            </a:r>
          </a:p>
        </p:txBody>
      </p:sp>
      <p:sp>
        <p:nvSpPr>
          <p:cNvPr id="24" name="Text Placeholder 2">
            <a:extLst>
              <a:ext uri="{FF2B5EF4-FFF2-40B4-BE49-F238E27FC236}">
                <a16:creationId xmlns:a16="http://schemas.microsoft.com/office/drawing/2014/main" id="{E422799F-D2D7-D76E-89C2-17C3A8C18086}"/>
              </a:ext>
            </a:extLst>
          </p:cNvPr>
          <p:cNvSpPr txBox="1">
            <a:spLocks/>
          </p:cNvSpPr>
          <p:nvPr/>
        </p:nvSpPr>
        <p:spPr>
          <a:xfrm>
            <a:off x="0" y="2349819"/>
            <a:ext cx="11661422" cy="45081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dirty="0"/>
              <a:t>Israel’s Spiritual Awakening occurs in 2026 according to Ezekiel’s prophecy regarding Israel’s punishment</a:t>
            </a:r>
          </a:p>
          <a:p>
            <a:pPr lvl="2" algn="just">
              <a:buFont typeface="Wingdings" pitchFamily="2" charset="2"/>
              <a:buChar char="Ø"/>
            </a:pPr>
            <a:r>
              <a:rPr lang="en-US" sz="2400" dirty="0"/>
              <a:t>This triggers the Gog and Magog war</a:t>
            </a:r>
          </a:p>
          <a:p>
            <a:pPr lvl="1" algn="just">
              <a:buFont typeface="Wingdings" pitchFamily="2" charset="2"/>
              <a:buChar char="Ø"/>
            </a:pPr>
            <a:endParaRPr lang="en-US" dirty="0"/>
          </a:p>
          <a:p>
            <a:pPr lvl="1" algn="just">
              <a:buFont typeface="Wingdings" pitchFamily="2" charset="2"/>
              <a:buChar char="Ø"/>
            </a:pPr>
            <a:r>
              <a:rPr lang="en-US" dirty="0"/>
              <a:t>The Gog and Magog war must occur </a:t>
            </a:r>
            <a:r>
              <a:rPr lang="en-US" b="1" u="sng" dirty="0">
                <a:solidFill>
                  <a:srgbClr val="0070C0"/>
                </a:solidFill>
              </a:rPr>
              <a:t>four years before the start of the Tribulation</a:t>
            </a:r>
          </a:p>
          <a:p>
            <a:pPr lvl="2" algn="just">
              <a:buFont typeface="Wingdings" pitchFamily="2" charset="2"/>
              <a:buChar char="Ø"/>
            </a:pPr>
            <a:r>
              <a:rPr lang="en-US" sz="2400" dirty="0"/>
              <a:t>The war occurs 91 months (7 years + 7 months) prior to the midpoint of the Tribulation, which is 3½ years after the Tribulation begins</a:t>
            </a:r>
          </a:p>
          <a:p>
            <a:pPr lvl="2" algn="just">
              <a:buFont typeface="Wingdings" pitchFamily="2" charset="2"/>
              <a:buChar char="Ø"/>
            </a:pPr>
            <a:r>
              <a:rPr lang="en-US" sz="2400" dirty="0"/>
              <a:t>This places the war 49 months (approximately 4 years) before the start of the Tribulation</a:t>
            </a:r>
          </a:p>
        </p:txBody>
      </p:sp>
      <p:sp>
        <p:nvSpPr>
          <p:cNvPr id="3" name="Text Placeholder 2">
            <a:extLst>
              <a:ext uri="{FF2B5EF4-FFF2-40B4-BE49-F238E27FC236}">
                <a16:creationId xmlns:a16="http://schemas.microsoft.com/office/drawing/2014/main" id="{667D561B-B890-43AA-BCB0-0A37296C5446}"/>
              </a:ext>
            </a:extLst>
          </p:cNvPr>
          <p:cNvSpPr txBox="1">
            <a:spLocks/>
          </p:cNvSpPr>
          <p:nvPr/>
        </p:nvSpPr>
        <p:spPr>
          <a:xfrm>
            <a:off x="0" y="5858696"/>
            <a:ext cx="11661422" cy="4976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3600" dirty="0">
                <a:solidFill>
                  <a:srgbClr val="0070C0"/>
                </a:solidFill>
              </a:rPr>
              <a:t>The Gog and Magog war must occur in 2026</a:t>
            </a:r>
          </a:p>
        </p:txBody>
      </p:sp>
    </p:spTree>
    <p:extLst>
      <p:ext uri="{BB962C8B-B14F-4D97-AF65-F5344CB8AC3E}">
        <p14:creationId xmlns:p14="http://schemas.microsoft.com/office/powerpoint/2010/main" val="266345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dissolve">
                                      <p:cBhvr>
                                        <p:cTn id="7" dur="500"/>
                                        <p:tgtEl>
                                          <p:spTgt spid="2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dissolve">
                                      <p:cBhvr>
                                        <p:cTn id="11" dur="500"/>
                                        <p:tgtEl>
                                          <p:spTgt spid="2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4">
                                            <p:txEl>
                                              <p:pRg st="3" end="3"/>
                                            </p:txEl>
                                          </p:spTgt>
                                        </p:tgtEl>
                                        <p:attrNameLst>
                                          <p:attrName>style.visibility</p:attrName>
                                        </p:attrNameLst>
                                      </p:cBhvr>
                                      <p:to>
                                        <p:strVal val="visible"/>
                                      </p:to>
                                    </p:set>
                                    <p:animEffect transition="in" filter="dissolve">
                                      <p:cBhvr>
                                        <p:cTn id="16" dur="500"/>
                                        <p:tgtEl>
                                          <p:spTgt spid="2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4">
                                            <p:txEl>
                                              <p:pRg st="4" end="4"/>
                                            </p:txEl>
                                          </p:spTgt>
                                        </p:tgtEl>
                                        <p:attrNameLst>
                                          <p:attrName>style.visibility</p:attrName>
                                        </p:attrNameLst>
                                      </p:cBhvr>
                                      <p:to>
                                        <p:strVal val="visible"/>
                                      </p:to>
                                    </p:set>
                                    <p:animEffect transition="in" filter="dissolve">
                                      <p:cBhvr>
                                        <p:cTn id="21" dur="500"/>
                                        <p:tgtEl>
                                          <p:spTgt spid="2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4">
                                            <p:txEl>
                                              <p:pRg st="5" end="5"/>
                                            </p:txEl>
                                          </p:spTgt>
                                        </p:tgtEl>
                                        <p:attrNameLst>
                                          <p:attrName>style.visibility</p:attrName>
                                        </p:attrNameLst>
                                      </p:cBhvr>
                                      <p:to>
                                        <p:strVal val="visible"/>
                                      </p:to>
                                    </p:set>
                                    <p:animEffect transition="in" filter="dissolve">
                                      <p:cBhvr>
                                        <p:cTn id="26" dur="500"/>
                                        <p:tgtEl>
                                          <p:spTgt spid="2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3C9FE-F278-0848-4CB3-1DC676346CC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E7842B-3007-7384-8C05-EFABDDA88742}"/>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32</a:t>
            </a:fld>
            <a:endParaRPr lang="en-US" dirty="0"/>
          </a:p>
        </p:txBody>
      </p:sp>
      <p:sp>
        <p:nvSpPr>
          <p:cNvPr id="2" name="Title 1">
            <a:extLst>
              <a:ext uri="{FF2B5EF4-FFF2-40B4-BE49-F238E27FC236}">
                <a16:creationId xmlns:a16="http://schemas.microsoft.com/office/drawing/2014/main" id="{04AB6AF2-882F-D33E-5100-A6DF7D4B0E32}"/>
              </a:ext>
            </a:extLst>
          </p:cNvPr>
          <p:cNvSpPr>
            <a:spLocks noGrp="1"/>
          </p:cNvSpPr>
          <p:nvPr>
            <p:ph type="title"/>
          </p:nvPr>
        </p:nvSpPr>
        <p:spPr>
          <a:xfrm>
            <a:off x="2933700" y="568961"/>
            <a:ext cx="8420100" cy="1780860"/>
          </a:xfrm>
        </p:spPr>
        <p:txBody>
          <a:bodyPr/>
          <a:lstStyle/>
          <a:p>
            <a:r>
              <a:rPr lang="en-US" b="1" dirty="0"/>
              <a:t>The Tribulation Timeline</a:t>
            </a:r>
          </a:p>
        </p:txBody>
      </p:sp>
      <p:sp>
        <p:nvSpPr>
          <p:cNvPr id="4" name="TextBox 3">
            <a:extLst>
              <a:ext uri="{FF2B5EF4-FFF2-40B4-BE49-F238E27FC236}">
                <a16:creationId xmlns:a16="http://schemas.microsoft.com/office/drawing/2014/main" id="{DC573170-F0AE-902C-598D-F65CAAAFD0F1}"/>
              </a:ext>
            </a:extLst>
          </p:cNvPr>
          <p:cNvSpPr txBox="1"/>
          <p:nvPr/>
        </p:nvSpPr>
        <p:spPr>
          <a:xfrm>
            <a:off x="688622" y="4373647"/>
            <a:ext cx="10241280" cy="246888"/>
          </a:xfrm>
          <a:prstGeom prst="rect">
            <a:avLst/>
          </a:prstGeom>
          <a:pattFill prst="pct20">
            <a:fgClr>
              <a:schemeClr val="tx1"/>
            </a:fgClr>
            <a:bgClr>
              <a:schemeClr val="bg1"/>
            </a:bgClr>
          </a:pattFill>
          <a:ln>
            <a:solidFill>
              <a:schemeClr val="tx1"/>
            </a:solidFill>
          </a:ln>
        </p:spPr>
        <p:txBody>
          <a:bodyPr wrap="square" rtlCol="0">
            <a:spAutoFit/>
          </a:bodyPr>
          <a:lstStyle/>
          <a:p>
            <a:pPr algn="ctr"/>
            <a:endParaRPr lang="en-US" sz="1000" dirty="0"/>
          </a:p>
        </p:txBody>
      </p:sp>
      <p:sp>
        <p:nvSpPr>
          <p:cNvPr id="24" name="Text Placeholder 2">
            <a:extLst>
              <a:ext uri="{FF2B5EF4-FFF2-40B4-BE49-F238E27FC236}">
                <a16:creationId xmlns:a16="http://schemas.microsoft.com/office/drawing/2014/main" id="{7A9B2A17-F652-EDBE-006B-554EEECD9C48}"/>
              </a:ext>
            </a:extLst>
          </p:cNvPr>
          <p:cNvSpPr txBox="1">
            <a:spLocks/>
          </p:cNvSpPr>
          <p:nvPr/>
        </p:nvSpPr>
        <p:spPr>
          <a:xfrm>
            <a:off x="0" y="2349821"/>
            <a:ext cx="11661422" cy="7659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dirty="0">
                <a:solidFill>
                  <a:srgbClr val="0070C0"/>
                </a:solidFill>
              </a:rPr>
              <a:t>The two anchor events independently correlate the proposed Tribulation timeline!</a:t>
            </a:r>
          </a:p>
        </p:txBody>
      </p:sp>
      <p:grpSp>
        <p:nvGrpSpPr>
          <p:cNvPr id="13" name="Group 12">
            <a:extLst>
              <a:ext uri="{FF2B5EF4-FFF2-40B4-BE49-F238E27FC236}">
                <a16:creationId xmlns:a16="http://schemas.microsoft.com/office/drawing/2014/main" id="{85914DF3-7D44-E73D-3241-DD190DC0B779}"/>
              </a:ext>
            </a:extLst>
          </p:cNvPr>
          <p:cNvGrpSpPr/>
          <p:nvPr/>
        </p:nvGrpSpPr>
        <p:grpSpPr>
          <a:xfrm>
            <a:off x="7543799" y="3429784"/>
            <a:ext cx="3476364" cy="3117837"/>
            <a:chOff x="7543799" y="3429784"/>
            <a:chExt cx="3476364" cy="3117837"/>
          </a:xfrm>
        </p:grpSpPr>
        <p:grpSp>
          <p:nvGrpSpPr>
            <p:cNvPr id="51" name="Group 50">
              <a:extLst>
                <a:ext uri="{FF2B5EF4-FFF2-40B4-BE49-F238E27FC236}">
                  <a16:creationId xmlns:a16="http://schemas.microsoft.com/office/drawing/2014/main" id="{24D1B50D-EAF8-5186-CF9B-010327FA3FDA}"/>
                </a:ext>
              </a:extLst>
            </p:cNvPr>
            <p:cNvGrpSpPr/>
            <p:nvPr/>
          </p:nvGrpSpPr>
          <p:grpSpPr>
            <a:xfrm>
              <a:off x="10947011" y="3429784"/>
              <a:ext cx="73152" cy="1374559"/>
              <a:chOff x="11661422" y="3572664"/>
              <a:chExt cx="73152" cy="1374559"/>
            </a:xfrm>
          </p:grpSpPr>
          <p:sp>
            <p:nvSpPr>
              <p:cNvPr id="11" name="Rectangle 10">
                <a:extLst>
                  <a:ext uri="{FF2B5EF4-FFF2-40B4-BE49-F238E27FC236}">
                    <a16:creationId xmlns:a16="http://schemas.microsoft.com/office/drawing/2014/main" id="{79BDAC9C-3731-8446-606A-38AF73D44AE1}"/>
                  </a:ext>
                </a:extLst>
              </p:cNvPr>
              <p:cNvSpPr/>
              <p:nvPr/>
            </p:nvSpPr>
            <p:spPr>
              <a:xfrm>
                <a:off x="11661422" y="4307143"/>
                <a:ext cx="73152" cy="640080"/>
              </a:xfrm>
              <a:prstGeom prst="rect">
                <a:avLst/>
              </a:prstGeom>
              <a:solidFill>
                <a:schemeClr val="accent4">
                  <a:alpha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62F6B69-2862-AA8A-42D4-4A4D190B04A4}"/>
                  </a:ext>
                </a:extLst>
              </p:cNvPr>
              <p:cNvCxnSpPr>
                <a:cxnSpLocks/>
              </p:cNvCxnSpPr>
              <p:nvPr/>
            </p:nvCxnSpPr>
            <p:spPr>
              <a:xfrm>
                <a:off x="11732816" y="3572664"/>
                <a:ext cx="0" cy="1371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1A519790-62F7-9959-E870-AD8AE9912E2C}"/>
                </a:ext>
              </a:extLst>
            </p:cNvPr>
            <p:cNvSpPr txBox="1"/>
            <p:nvPr/>
          </p:nvSpPr>
          <p:spPr>
            <a:xfrm>
              <a:off x="7543799" y="5962846"/>
              <a:ext cx="3050993" cy="584775"/>
            </a:xfrm>
            <a:prstGeom prst="rect">
              <a:avLst/>
            </a:prstGeom>
            <a:noFill/>
          </p:spPr>
          <p:txBody>
            <a:bodyPr wrap="square" rtlCol="0">
              <a:spAutoFit/>
            </a:bodyPr>
            <a:lstStyle/>
            <a:p>
              <a:r>
                <a:rPr lang="en-US" sz="1600" b="1" dirty="0"/>
                <a:t>2037 </a:t>
              </a:r>
              <a:r>
                <a:rPr lang="en-US" sz="1600" dirty="0"/>
                <a:t>– Jesus returns to establish His Millennial Kingdom</a:t>
              </a:r>
            </a:p>
          </p:txBody>
        </p:sp>
        <p:cxnSp>
          <p:nvCxnSpPr>
            <p:cNvPr id="19" name="Straight Arrow Connector 87">
              <a:extLst>
                <a:ext uri="{FF2B5EF4-FFF2-40B4-BE49-F238E27FC236}">
                  <a16:creationId xmlns:a16="http://schemas.microsoft.com/office/drawing/2014/main" id="{64B69302-DA65-ABBB-D28C-DFEC85AA57E8}"/>
                </a:ext>
              </a:extLst>
            </p:cNvPr>
            <p:cNvCxnSpPr>
              <a:cxnSpLocks/>
              <a:stCxn id="18" idx="3"/>
              <a:endCxn id="11" idx="2"/>
            </p:cNvCxnSpPr>
            <p:nvPr/>
          </p:nvCxnSpPr>
          <p:spPr>
            <a:xfrm flipV="1">
              <a:off x="10594792" y="4804343"/>
              <a:ext cx="388795" cy="1450891"/>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8CFB6E7D-2734-403B-F2C2-4B27BB4FAB6B}"/>
              </a:ext>
            </a:extLst>
          </p:cNvPr>
          <p:cNvGrpSpPr/>
          <p:nvPr/>
        </p:nvGrpSpPr>
        <p:grpSpPr>
          <a:xfrm>
            <a:off x="2891059" y="3429784"/>
            <a:ext cx="3611125" cy="3364059"/>
            <a:chOff x="2891059" y="3429784"/>
            <a:chExt cx="3611125" cy="3364059"/>
          </a:xfrm>
        </p:grpSpPr>
        <p:grpSp>
          <p:nvGrpSpPr>
            <p:cNvPr id="17" name="Group 16">
              <a:extLst>
                <a:ext uri="{FF2B5EF4-FFF2-40B4-BE49-F238E27FC236}">
                  <a16:creationId xmlns:a16="http://schemas.microsoft.com/office/drawing/2014/main" id="{0F5780E7-92B8-9026-C373-5917887A8733}"/>
                </a:ext>
              </a:extLst>
            </p:cNvPr>
            <p:cNvGrpSpPr/>
            <p:nvPr/>
          </p:nvGrpSpPr>
          <p:grpSpPr>
            <a:xfrm>
              <a:off x="2891059" y="3429784"/>
              <a:ext cx="80584" cy="1371723"/>
              <a:chOff x="604996" y="3429784"/>
              <a:chExt cx="80584" cy="1371723"/>
            </a:xfrm>
          </p:grpSpPr>
          <p:sp>
            <p:nvSpPr>
              <p:cNvPr id="7" name="Rectangle 6">
                <a:extLst>
                  <a:ext uri="{FF2B5EF4-FFF2-40B4-BE49-F238E27FC236}">
                    <a16:creationId xmlns:a16="http://schemas.microsoft.com/office/drawing/2014/main" id="{48F268C1-3058-5648-C97B-7BA5D5841904}"/>
                  </a:ext>
                </a:extLst>
              </p:cNvPr>
              <p:cNvSpPr/>
              <p:nvPr/>
            </p:nvSpPr>
            <p:spPr>
              <a:xfrm>
                <a:off x="612428" y="4161427"/>
                <a:ext cx="73152" cy="640080"/>
              </a:xfrm>
              <a:prstGeom prst="rect">
                <a:avLst/>
              </a:prstGeom>
              <a:solidFill>
                <a:schemeClr val="accent4">
                  <a:alpha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4A0E93F-6D1C-19F7-69C0-FBE00240B844}"/>
                  </a:ext>
                </a:extLst>
              </p:cNvPr>
              <p:cNvCxnSpPr>
                <a:cxnSpLocks/>
              </p:cNvCxnSpPr>
              <p:nvPr/>
            </p:nvCxnSpPr>
            <p:spPr>
              <a:xfrm>
                <a:off x="604996" y="3429784"/>
                <a:ext cx="0" cy="1371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ED12386-94A7-FBF6-33EE-3D77D01314A5}"/>
                </a:ext>
              </a:extLst>
            </p:cNvPr>
            <p:cNvSpPr txBox="1"/>
            <p:nvPr/>
          </p:nvSpPr>
          <p:spPr>
            <a:xfrm>
              <a:off x="3277288" y="5962846"/>
              <a:ext cx="3224896" cy="830997"/>
            </a:xfrm>
            <a:prstGeom prst="rect">
              <a:avLst/>
            </a:prstGeom>
            <a:noFill/>
          </p:spPr>
          <p:txBody>
            <a:bodyPr wrap="square" rtlCol="0">
              <a:spAutoFit/>
            </a:bodyPr>
            <a:lstStyle/>
            <a:p>
              <a:r>
                <a:rPr lang="en-US" sz="1600" b="1" dirty="0"/>
                <a:t>2026 </a:t>
              </a:r>
              <a:r>
                <a:rPr lang="en-US" sz="1600" dirty="0"/>
                <a:t>– Israel’s spiritual awakening occurs, triggering the Gog &amp; Magog War (Ezekiel 38-39)</a:t>
              </a:r>
            </a:p>
          </p:txBody>
        </p:sp>
        <p:cxnSp>
          <p:nvCxnSpPr>
            <p:cNvPr id="26" name="Straight Arrow Connector 87">
              <a:extLst>
                <a:ext uri="{FF2B5EF4-FFF2-40B4-BE49-F238E27FC236}">
                  <a16:creationId xmlns:a16="http://schemas.microsoft.com/office/drawing/2014/main" id="{5D8BAC99-DACF-DAD4-EE13-45064A0E7789}"/>
                </a:ext>
              </a:extLst>
            </p:cNvPr>
            <p:cNvCxnSpPr>
              <a:cxnSpLocks/>
              <a:stCxn id="22" idx="1"/>
              <a:endCxn id="7" idx="2"/>
            </p:cNvCxnSpPr>
            <p:nvPr/>
          </p:nvCxnSpPr>
          <p:spPr>
            <a:xfrm rot="10800000">
              <a:off x="2935068" y="4801507"/>
              <a:ext cx="342221" cy="1576838"/>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CD954368-BC21-221C-5BEB-0F2EA3B935F9}"/>
              </a:ext>
            </a:extLst>
          </p:cNvPr>
          <p:cNvGrpSpPr/>
          <p:nvPr/>
        </p:nvGrpSpPr>
        <p:grpSpPr>
          <a:xfrm>
            <a:off x="4715834" y="3803927"/>
            <a:ext cx="3711401" cy="2158919"/>
            <a:chOff x="4715834" y="3803927"/>
            <a:chExt cx="3711401" cy="2158919"/>
          </a:xfrm>
        </p:grpSpPr>
        <p:grpSp>
          <p:nvGrpSpPr>
            <p:cNvPr id="42" name="Group 41">
              <a:extLst>
                <a:ext uri="{FF2B5EF4-FFF2-40B4-BE49-F238E27FC236}">
                  <a16:creationId xmlns:a16="http://schemas.microsoft.com/office/drawing/2014/main" id="{A6BEA8C2-9E58-11A7-74DD-CB0394D1B48A}"/>
                </a:ext>
              </a:extLst>
            </p:cNvPr>
            <p:cNvGrpSpPr/>
            <p:nvPr/>
          </p:nvGrpSpPr>
          <p:grpSpPr>
            <a:xfrm>
              <a:off x="8350866" y="3803927"/>
              <a:ext cx="76369" cy="1003013"/>
              <a:chOff x="5263457" y="3946807"/>
              <a:chExt cx="76369" cy="1003013"/>
            </a:xfrm>
          </p:grpSpPr>
          <p:sp>
            <p:nvSpPr>
              <p:cNvPr id="46" name="Rectangle 45">
                <a:extLst>
                  <a:ext uri="{FF2B5EF4-FFF2-40B4-BE49-F238E27FC236}">
                    <a16:creationId xmlns:a16="http://schemas.microsoft.com/office/drawing/2014/main" id="{B23B5C0F-41ED-C5D0-03B8-4CBF488A0BBC}"/>
                  </a:ext>
                </a:extLst>
              </p:cNvPr>
              <p:cNvSpPr/>
              <p:nvPr/>
            </p:nvSpPr>
            <p:spPr>
              <a:xfrm>
                <a:off x="5271096" y="4309740"/>
                <a:ext cx="68730" cy="640080"/>
              </a:xfrm>
              <a:prstGeom prst="rect">
                <a:avLst/>
              </a:prstGeom>
              <a:solidFill>
                <a:srgbClr val="00B05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72FA1B18-2F5E-9C3C-A149-752D82F0AE74}"/>
                  </a:ext>
                </a:extLst>
              </p:cNvPr>
              <p:cNvCxnSpPr>
                <a:cxnSpLocks/>
              </p:cNvCxnSpPr>
              <p:nvPr/>
            </p:nvCxnSpPr>
            <p:spPr>
              <a:xfrm>
                <a:off x="5263457" y="3946807"/>
                <a:ext cx="0" cy="10030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42825EDE-FB8F-BA27-12A7-BB2C9F534102}"/>
                </a:ext>
              </a:extLst>
            </p:cNvPr>
            <p:cNvSpPr txBox="1"/>
            <p:nvPr/>
          </p:nvSpPr>
          <p:spPr>
            <a:xfrm>
              <a:off x="4715834" y="5624292"/>
              <a:ext cx="3224896" cy="338554"/>
            </a:xfrm>
            <a:prstGeom prst="rect">
              <a:avLst/>
            </a:prstGeom>
            <a:noFill/>
          </p:spPr>
          <p:txBody>
            <a:bodyPr wrap="square" rtlCol="0">
              <a:spAutoFit/>
            </a:bodyPr>
            <a:lstStyle/>
            <a:p>
              <a:r>
                <a:rPr lang="en-US" sz="1600" b="1" dirty="0"/>
                <a:t>2034 </a:t>
              </a:r>
              <a:r>
                <a:rPr lang="en-US" sz="1600" dirty="0"/>
                <a:t>– Midpoint of the Tribulation</a:t>
              </a:r>
            </a:p>
          </p:txBody>
        </p:sp>
        <p:cxnSp>
          <p:nvCxnSpPr>
            <p:cNvPr id="60" name="Straight Arrow Connector 87">
              <a:extLst>
                <a:ext uri="{FF2B5EF4-FFF2-40B4-BE49-F238E27FC236}">
                  <a16:creationId xmlns:a16="http://schemas.microsoft.com/office/drawing/2014/main" id="{A104DFB0-8F0A-E883-4A39-D8DC1C44ECB9}"/>
                </a:ext>
              </a:extLst>
            </p:cNvPr>
            <p:cNvCxnSpPr>
              <a:cxnSpLocks/>
              <a:stCxn id="58" idx="3"/>
              <a:endCxn id="46" idx="2"/>
            </p:cNvCxnSpPr>
            <p:nvPr/>
          </p:nvCxnSpPr>
          <p:spPr>
            <a:xfrm flipV="1">
              <a:off x="7940730" y="4806940"/>
              <a:ext cx="452140" cy="986629"/>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1AE3F771-C179-EE1D-BB1B-A29B60526F5A}"/>
              </a:ext>
            </a:extLst>
          </p:cNvPr>
          <p:cNvGrpSpPr/>
          <p:nvPr/>
        </p:nvGrpSpPr>
        <p:grpSpPr>
          <a:xfrm>
            <a:off x="8427235" y="4827322"/>
            <a:ext cx="2504874" cy="789183"/>
            <a:chOff x="685786" y="4940652"/>
            <a:chExt cx="2834640" cy="789183"/>
          </a:xfrm>
        </p:grpSpPr>
        <p:sp>
          <p:nvSpPr>
            <p:cNvPr id="70" name="Left Brace 69">
              <a:extLst>
                <a:ext uri="{FF2B5EF4-FFF2-40B4-BE49-F238E27FC236}">
                  <a16:creationId xmlns:a16="http://schemas.microsoft.com/office/drawing/2014/main" id="{CD9A1774-18F4-0C2D-30A7-99D69452AAEA}"/>
                </a:ext>
              </a:extLst>
            </p:cNvPr>
            <p:cNvSpPr/>
            <p:nvPr/>
          </p:nvSpPr>
          <p:spPr>
            <a:xfrm rot="16200000">
              <a:off x="1965946" y="3660492"/>
              <a:ext cx="274320" cy="2834640"/>
            </a:xfrm>
            <a:prstGeom prst="leftBrace">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E6897B2E-82E6-5339-52A6-5D2B884BD018}"/>
                </a:ext>
              </a:extLst>
            </p:cNvPr>
            <p:cNvSpPr txBox="1"/>
            <p:nvPr/>
          </p:nvSpPr>
          <p:spPr>
            <a:xfrm>
              <a:off x="1028358" y="5206615"/>
              <a:ext cx="2149494" cy="523220"/>
            </a:xfrm>
            <a:prstGeom prst="rect">
              <a:avLst/>
            </a:prstGeom>
            <a:noFill/>
          </p:spPr>
          <p:txBody>
            <a:bodyPr wrap="square" rtlCol="0">
              <a:spAutoFit/>
            </a:bodyPr>
            <a:lstStyle/>
            <a:p>
              <a:pPr algn="ctr"/>
              <a:r>
                <a:rPr lang="en-US" sz="1400" dirty="0">
                  <a:solidFill>
                    <a:srgbClr val="0070C0"/>
                  </a:solidFill>
                </a:rPr>
                <a:t>The Great Tribulation – 3½ Years</a:t>
              </a:r>
            </a:p>
          </p:txBody>
        </p:sp>
      </p:grpSp>
      <p:grpSp>
        <p:nvGrpSpPr>
          <p:cNvPr id="88" name="Group 87">
            <a:extLst>
              <a:ext uri="{FF2B5EF4-FFF2-40B4-BE49-F238E27FC236}">
                <a16:creationId xmlns:a16="http://schemas.microsoft.com/office/drawing/2014/main" id="{9EB19C43-EB6A-7612-1298-5C02B303506D}"/>
              </a:ext>
            </a:extLst>
          </p:cNvPr>
          <p:cNvGrpSpPr/>
          <p:nvPr/>
        </p:nvGrpSpPr>
        <p:grpSpPr>
          <a:xfrm>
            <a:off x="5830711" y="4837730"/>
            <a:ext cx="2504874" cy="789183"/>
            <a:chOff x="685786" y="4940652"/>
            <a:chExt cx="2834640" cy="789183"/>
          </a:xfrm>
        </p:grpSpPr>
        <p:sp>
          <p:nvSpPr>
            <p:cNvPr id="89" name="Left Brace 88">
              <a:extLst>
                <a:ext uri="{FF2B5EF4-FFF2-40B4-BE49-F238E27FC236}">
                  <a16:creationId xmlns:a16="http://schemas.microsoft.com/office/drawing/2014/main" id="{F3465AB2-B946-B1A8-20FC-090C93B1A7B6}"/>
                </a:ext>
              </a:extLst>
            </p:cNvPr>
            <p:cNvSpPr/>
            <p:nvPr/>
          </p:nvSpPr>
          <p:spPr>
            <a:xfrm rot="16200000">
              <a:off x="1965946" y="3660492"/>
              <a:ext cx="274320" cy="2834640"/>
            </a:xfrm>
            <a:prstGeom prst="leftBrace">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TextBox 89">
              <a:extLst>
                <a:ext uri="{FF2B5EF4-FFF2-40B4-BE49-F238E27FC236}">
                  <a16:creationId xmlns:a16="http://schemas.microsoft.com/office/drawing/2014/main" id="{E83381A2-3AE7-617D-33B9-FE0B937BDFD1}"/>
                </a:ext>
              </a:extLst>
            </p:cNvPr>
            <p:cNvSpPr txBox="1"/>
            <p:nvPr/>
          </p:nvSpPr>
          <p:spPr>
            <a:xfrm>
              <a:off x="1028358" y="5206615"/>
              <a:ext cx="2149494" cy="523220"/>
            </a:xfrm>
            <a:prstGeom prst="rect">
              <a:avLst/>
            </a:prstGeom>
            <a:noFill/>
          </p:spPr>
          <p:txBody>
            <a:bodyPr wrap="square" rtlCol="0">
              <a:spAutoFit/>
            </a:bodyPr>
            <a:lstStyle/>
            <a:p>
              <a:pPr algn="ctr"/>
              <a:r>
                <a:rPr lang="en-US" sz="1400" dirty="0">
                  <a:solidFill>
                    <a:srgbClr val="0070C0"/>
                  </a:solidFill>
                </a:rPr>
                <a:t>The Lesser Tribulation – 3½ Years</a:t>
              </a:r>
            </a:p>
          </p:txBody>
        </p:sp>
      </p:grpSp>
      <p:grpSp>
        <p:nvGrpSpPr>
          <p:cNvPr id="95" name="Group 94">
            <a:extLst>
              <a:ext uri="{FF2B5EF4-FFF2-40B4-BE49-F238E27FC236}">
                <a16:creationId xmlns:a16="http://schemas.microsoft.com/office/drawing/2014/main" id="{FDC03060-FE1D-9C69-003C-BD202B1A1FC2}"/>
              </a:ext>
            </a:extLst>
          </p:cNvPr>
          <p:cNvGrpSpPr/>
          <p:nvPr/>
        </p:nvGrpSpPr>
        <p:grpSpPr>
          <a:xfrm>
            <a:off x="5798877" y="3332391"/>
            <a:ext cx="5219528" cy="338554"/>
            <a:chOff x="5260538" y="3865526"/>
            <a:chExt cx="5219528" cy="338554"/>
          </a:xfrm>
        </p:grpSpPr>
        <p:sp>
          <p:nvSpPr>
            <p:cNvPr id="96" name="TextBox 95">
              <a:extLst>
                <a:ext uri="{FF2B5EF4-FFF2-40B4-BE49-F238E27FC236}">
                  <a16:creationId xmlns:a16="http://schemas.microsoft.com/office/drawing/2014/main" id="{A4EC3B00-C3B2-4CC4-1B58-5ACC8EB8B73A}"/>
                </a:ext>
              </a:extLst>
            </p:cNvPr>
            <p:cNvSpPr txBox="1"/>
            <p:nvPr/>
          </p:nvSpPr>
          <p:spPr>
            <a:xfrm>
              <a:off x="6315845" y="3865526"/>
              <a:ext cx="3272124" cy="338554"/>
            </a:xfrm>
            <a:prstGeom prst="rect">
              <a:avLst/>
            </a:prstGeom>
            <a:noFill/>
          </p:spPr>
          <p:txBody>
            <a:bodyPr wrap="square" rtlCol="0">
              <a:spAutoFit/>
            </a:bodyPr>
            <a:lstStyle/>
            <a:p>
              <a:pPr algn="ctr"/>
              <a:r>
                <a:rPr lang="en-US" sz="1600" b="1" dirty="0"/>
                <a:t>2030-2037</a:t>
              </a:r>
              <a:r>
                <a:rPr lang="en-US" sz="1600" dirty="0"/>
                <a:t> – The Tribulation Period</a:t>
              </a:r>
            </a:p>
          </p:txBody>
        </p:sp>
        <p:cxnSp>
          <p:nvCxnSpPr>
            <p:cNvPr id="97" name="Straight Arrow Connector 96">
              <a:extLst>
                <a:ext uri="{FF2B5EF4-FFF2-40B4-BE49-F238E27FC236}">
                  <a16:creationId xmlns:a16="http://schemas.microsoft.com/office/drawing/2014/main" id="{99F260CC-8248-754F-58BC-7B0FD22B2169}"/>
                </a:ext>
              </a:extLst>
            </p:cNvPr>
            <p:cNvCxnSpPr>
              <a:cxnSpLocks/>
              <a:stCxn id="96" idx="1"/>
            </p:cNvCxnSpPr>
            <p:nvPr/>
          </p:nvCxnSpPr>
          <p:spPr>
            <a:xfrm flipH="1">
              <a:off x="5260538" y="4034803"/>
              <a:ext cx="105530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D7AE091F-7597-C4CE-BD60-6521AE90872A}"/>
                </a:ext>
              </a:extLst>
            </p:cNvPr>
            <p:cNvCxnSpPr>
              <a:cxnSpLocks/>
              <a:stCxn id="96" idx="3"/>
            </p:cNvCxnSpPr>
            <p:nvPr/>
          </p:nvCxnSpPr>
          <p:spPr>
            <a:xfrm>
              <a:off x="9587969" y="4034803"/>
              <a:ext cx="89209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8" name="Group 7">
            <a:extLst>
              <a:ext uri="{FF2B5EF4-FFF2-40B4-BE49-F238E27FC236}">
                <a16:creationId xmlns:a16="http://schemas.microsoft.com/office/drawing/2014/main" id="{CE565E15-668B-722D-9853-1743C91E3D79}"/>
              </a:ext>
            </a:extLst>
          </p:cNvPr>
          <p:cNvGrpSpPr/>
          <p:nvPr/>
        </p:nvGrpSpPr>
        <p:grpSpPr>
          <a:xfrm>
            <a:off x="3580008" y="3475565"/>
            <a:ext cx="2299453" cy="1980871"/>
            <a:chOff x="3580008" y="3475565"/>
            <a:chExt cx="2299453" cy="1980871"/>
          </a:xfrm>
        </p:grpSpPr>
        <p:grpSp>
          <p:nvGrpSpPr>
            <p:cNvPr id="79" name="Group 78">
              <a:extLst>
                <a:ext uri="{FF2B5EF4-FFF2-40B4-BE49-F238E27FC236}">
                  <a16:creationId xmlns:a16="http://schemas.microsoft.com/office/drawing/2014/main" id="{2F9A5FBD-9A53-D203-42B7-7D431749BC4D}"/>
                </a:ext>
              </a:extLst>
            </p:cNvPr>
            <p:cNvGrpSpPr/>
            <p:nvPr/>
          </p:nvGrpSpPr>
          <p:grpSpPr>
            <a:xfrm>
              <a:off x="5798877" y="3475565"/>
              <a:ext cx="80584" cy="1371723"/>
              <a:chOff x="604996" y="3429784"/>
              <a:chExt cx="80584" cy="1371723"/>
            </a:xfrm>
          </p:grpSpPr>
          <p:sp>
            <p:nvSpPr>
              <p:cNvPr id="81" name="Rectangle 80">
                <a:extLst>
                  <a:ext uri="{FF2B5EF4-FFF2-40B4-BE49-F238E27FC236}">
                    <a16:creationId xmlns:a16="http://schemas.microsoft.com/office/drawing/2014/main" id="{7F382EF9-7FA0-A7D5-B839-C9908BD8EDCA}"/>
                  </a:ext>
                </a:extLst>
              </p:cNvPr>
              <p:cNvSpPr/>
              <p:nvPr/>
            </p:nvSpPr>
            <p:spPr>
              <a:xfrm>
                <a:off x="612428" y="4161427"/>
                <a:ext cx="73152" cy="640080"/>
              </a:xfrm>
              <a:prstGeom prst="rect">
                <a:avLst/>
              </a:prstGeom>
              <a:solidFill>
                <a:srgbClr val="C00000">
                  <a:alpha val="75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FEF56146-9ABE-62BD-F6BF-8F75E4AC8330}"/>
                  </a:ext>
                </a:extLst>
              </p:cNvPr>
              <p:cNvCxnSpPr>
                <a:cxnSpLocks/>
              </p:cNvCxnSpPr>
              <p:nvPr/>
            </p:nvCxnSpPr>
            <p:spPr>
              <a:xfrm>
                <a:off x="604996" y="3429784"/>
                <a:ext cx="0" cy="1371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44E4F82C-C9DB-165D-413C-91FBD8535D88}"/>
                </a:ext>
              </a:extLst>
            </p:cNvPr>
            <p:cNvSpPr txBox="1"/>
            <p:nvPr/>
          </p:nvSpPr>
          <p:spPr>
            <a:xfrm>
              <a:off x="3580008" y="4871661"/>
              <a:ext cx="1785932" cy="584775"/>
            </a:xfrm>
            <a:prstGeom prst="rect">
              <a:avLst/>
            </a:prstGeom>
            <a:noFill/>
          </p:spPr>
          <p:txBody>
            <a:bodyPr wrap="square" rtlCol="0">
              <a:spAutoFit/>
            </a:bodyPr>
            <a:lstStyle/>
            <a:p>
              <a:r>
                <a:rPr lang="en-US" sz="1600" b="1" dirty="0"/>
                <a:t>2030 </a:t>
              </a:r>
              <a:r>
                <a:rPr lang="en-US" sz="1600" dirty="0"/>
                <a:t>– The Start of the Tribulation</a:t>
              </a:r>
            </a:p>
          </p:txBody>
        </p:sp>
        <p:cxnSp>
          <p:nvCxnSpPr>
            <p:cNvPr id="109" name="Straight Arrow Connector 87">
              <a:extLst>
                <a:ext uri="{FF2B5EF4-FFF2-40B4-BE49-F238E27FC236}">
                  <a16:creationId xmlns:a16="http://schemas.microsoft.com/office/drawing/2014/main" id="{C063242D-4E76-340B-FA06-A8ED5EC7498B}"/>
                </a:ext>
              </a:extLst>
            </p:cNvPr>
            <p:cNvCxnSpPr>
              <a:cxnSpLocks/>
              <a:stCxn id="108" idx="3"/>
              <a:endCxn id="81" idx="2"/>
            </p:cNvCxnSpPr>
            <p:nvPr/>
          </p:nvCxnSpPr>
          <p:spPr>
            <a:xfrm flipV="1">
              <a:off x="5365940" y="4847288"/>
              <a:ext cx="476945" cy="316761"/>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13C52637-566B-C793-19BD-D4700A37489D}"/>
              </a:ext>
            </a:extLst>
          </p:cNvPr>
          <p:cNvGrpSpPr/>
          <p:nvPr/>
        </p:nvGrpSpPr>
        <p:grpSpPr>
          <a:xfrm>
            <a:off x="2898491" y="3736934"/>
            <a:ext cx="5444463" cy="338554"/>
            <a:chOff x="5270889" y="3865526"/>
            <a:chExt cx="5444463" cy="338554"/>
          </a:xfrm>
        </p:grpSpPr>
        <p:cxnSp>
          <p:nvCxnSpPr>
            <p:cNvPr id="43" name="Straight Arrow Connector 42">
              <a:extLst>
                <a:ext uri="{FF2B5EF4-FFF2-40B4-BE49-F238E27FC236}">
                  <a16:creationId xmlns:a16="http://schemas.microsoft.com/office/drawing/2014/main" id="{A6D46064-D6E9-9EC2-8CE4-5B16E62C97A5}"/>
                </a:ext>
              </a:extLst>
            </p:cNvPr>
            <p:cNvCxnSpPr>
              <a:cxnSpLocks/>
              <a:stCxn id="41" idx="1"/>
            </p:cNvCxnSpPr>
            <p:nvPr/>
          </p:nvCxnSpPr>
          <p:spPr>
            <a:xfrm flipH="1">
              <a:off x="5270889" y="4034803"/>
              <a:ext cx="129199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D9B76EEE-F41B-E209-8BBD-FE8ECFB2EAB5}"/>
                </a:ext>
              </a:extLst>
            </p:cNvPr>
            <p:cNvCxnSpPr>
              <a:cxnSpLocks/>
              <a:stCxn id="41" idx="3"/>
            </p:cNvCxnSpPr>
            <p:nvPr/>
          </p:nvCxnSpPr>
          <p:spPr>
            <a:xfrm>
              <a:off x="9427679" y="4034803"/>
              <a:ext cx="128767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B31876ED-9C0C-8FD1-3745-B5FB94E6DAA3}"/>
                </a:ext>
              </a:extLst>
            </p:cNvPr>
            <p:cNvSpPr txBox="1"/>
            <p:nvPr/>
          </p:nvSpPr>
          <p:spPr>
            <a:xfrm>
              <a:off x="6562884" y="3865526"/>
              <a:ext cx="2864795" cy="338554"/>
            </a:xfrm>
            <a:prstGeom prst="rect">
              <a:avLst/>
            </a:prstGeom>
            <a:solidFill>
              <a:schemeClr val="bg1"/>
            </a:solidFill>
          </p:spPr>
          <p:txBody>
            <a:bodyPr wrap="square" rtlCol="0">
              <a:spAutoFit/>
            </a:bodyPr>
            <a:lstStyle/>
            <a:p>
              <a:pPr algn="ctr"/>
              <a:r>
                <a:rPr lang="en-US" sz="1600" b="1" dirty="0"/>
                <a:t>2026-2034</a:t>
              </a:r>
              <a:r>
                <a:rPr lang="en-US" sz="1600" dirty="0"/>
                <a:t> – Weapons Burned</a:t>
              </a:r>
            </a:p>
          </p:txBody>
        </p:sp>
      </p:grpSp>
      <p:sp>
        <p:nvSpPr>
          <p:cNvPr id="6" name="Rectangle 5">
            <a:extLst>
              <a:ext uri="{FF2B5EF4-FFF2-40B4-BE49-F238E27FC236}">
                <a16:creationId xmlns:a16="http://schemas.microsoft.com/office/drawing/2014/main" id="{0148309A-2B56-7348-7FE0-AE3E7BAFEC28}"/>
              </a:ext>
            </a:extLst>
          </p:cNvPr>
          <p:cNvSpPr/>
          <p:nvPr/>
        </p:nvSpPr>
        <p:spPr>
          <a:xfrm>
            <a:off x="10631981" y="2936030"/>
            <a:ext cx="610704" cy="107907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F651B17-8444-E00C-94E7-309415B8BF8B}"/>
              </a:ext>
            </a:extLst>
          </p:cNvPr>
          <p:cNvGrpSpPr/>
          <p:nvPr/>
        </p:nvGrpSpPr>
        <p:grpSpPr>
          <a:xfrm>
            <a:off x="158179" y="2941838"/>
            <a:ext cx="10471209" cy="338554"/>
            <a:chOff x="882591" y="3085219"/>
            <a:chExt cx="10471209" cy="338554"/>
          </a:xfrm>
        </p:grpSpPr>
        <p:sp>
          <p:nvSpPr>
            <p:cNvPr id="16" name="TextBox 15">
              <a:extLst>
                <a:ext uri="{FF2B5EF4-FFF2-40B4-BE49-F238E27FC236}">
                  <a16:creationId xmlns:a16="http://schemas.microsoft.com/office/drawing/2014/main" id="{8CBE9F60-0F03-7A4E-E191-AD2D2C2044F6}"/>
                </a:ext>
              </a:extLst>
            </p:cNvPr>
            <p:cNvSpPr txBox="1"/>
            <p:nvPr/>
          </p:nvSpPr>
          <p:spPr>
            <a:xfrm>
              <a:off x="882591" y="3085219"/>
              <a:ext cx="10168127" cy="338554"/>
            </a:xfrm>
            <a:prstGeom prst="rect">
              <a:avLst/>
            </a:prstGeom>
            <a:noFill/>
          </p:spPr>
          <p:txBody>
            <a:bodyPr wrap="square" rtlCol="0">
              <a:spAutoFit/>
            </a:bodyPr>
            <a:lstStyle/>
            <a:p>
              <a:r>
                <a:rPr lang="en-US" sz="1600" dirty="0">
                  <a:solidFill>
                    <a:srgbClr val="0070C0"/>
                  </a:solidFill>
                </a:rPr>
                <a:t>Both the prophecies for the last generation and Israel’s spiritual awakening point to the Tribulation ending in 2037</a:t>
              </a:r>
            </a:p>
          </p:txBody>
        </p:sp>
        <p:cxnSp>
          <p:nvCxnSpPr>
            <p:cNvPr id="20" name="Straight Arrow Connector 87">
              <a:extLst>
                <a:ext uri="{FF2B5EF4-FFF2-40B4-BE49-F238E27FC236}">
                  <a16:creationId xmlns:a16="http://schemas.microsoft.com/office/drawing/2014/main" id="{78242E3B-7BB3-6C00-5A6D-BF22F6894374}"/>
                </a:ext>
              </a:extLst>
            </p:cNvPr>
            <p:cNvCxnSpPr>
              <a:cxnSpLocks/>
              <a:stCxn id="16" idx="3"/>
            </p:cNvCxnSpPr>
            <p:nvPr/>
          </p:nvCxnSpPr>
          <p:spPr>
            <a:xfrm>
              <a:off x="11050718" y="3254496"/>
              <a:ext cx="303082" cy="19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733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dissolve">
                                      <p:cBhvr>
                                        <p:cTn id="24" dur="500"/>
                                        <p:tgtEl>
                                          <p:spTgt spid="88"/>
                                        </p:tgtEl>
                                      </p:cBhvr>
                                    </p:animEffect>
                                  </p:childTnLst>
                                </p:cTn>
                              </p:par>
                            </p:childTnLst>
                          </p:cTn>
                        </p:par>
                        <p:par>
                          <p:cTn id="25" fill="hold">
                            <p:stCondLst>
                              <p:cond delay="1500"/>
                            </p:stCondLst>
                            <p:childTnLst>
                              <p:par>
                                <p:cTn id="26" presetID="9" presetClass="entr" presetSubtype="0"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dissolve">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dissolve">
                                      <p:cBhvr>
                                        <p:cTn id="37" dur="500"/>
                                        <p:tgtEl>
                                          <p:spTgt spid="64"/>
                                        </p:tgtEl>
                                      </p:cBhvr>
                                    </p:animEffect>
                                  </p:childTnLst>
                                </p:cTn>
                              </p:par>
                            </p:childTnLst>
                          </p:cTn>
                        </p:par>
                        <p:par>
                          <p:cTn id="38" fill="hold">
                            <p:stCondLst>
                              <p:cond delay="1000"/>
                            </p:stCondLst>
                            <p:childTnLst>
                              <p:par>
                                <p:cTn id="39" presetID="9" presetClass="entr" presetSubtype="0" fill="hold" nodeType="after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dissolve">
                                      <p:cBhvr>
                                        <p:cTn id="41" dur="500"/>
                                        <p:tgtEl>
                                          <p:spTgt spid="95"/>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dissolve">
                                      <p:cBhvr>
                                        <p:cTn id="46" dur="500"/>
                                        <p:tgtEl>
                                          <p:spTgt spid="6"/>
                                        </p:tgtEl>
                                      </p:cBhvr>
                                    </p:animEffect>
                                  </p:childTnLst>
                                </p:cTn>
                              </p:par>
                            </p:childTnLst>
                          </p:cTn>
                        </p:par>
                        <p:par>
                          <p:cTn id="47" fill="hold">
                            <p:stCondLst>
                              <p:cond delay="500"/>
                            </p:stCondLst>
                            <p:childTnLst>
                              <p:par>
                                <p:cTn id="48" presetID="9" presetClass="entr" presetSubtype="0"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dissolve">
                                      <p:cBhvr>
                                        <p:cTn id="50" dur="500"/>
                                        <p:tgtEl>
                                          <p:spTgt spid="15"/>
                                        </p:tgtEl>
                                      </p:cBhvr>
                                    </p:animEffect>
                                  </p:childTnLst>
                                </p:cTn>
                              </p:par>
                            </p:childTnLst>
                          </p:cTn>
                        </p:par>
                        <p:par>
                          <p:cTn id="51" fill="hold">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dissolv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A5A2B-45BF-57D3-5AA4-5727FC411D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BB07CA-4592-0B7C-869F-C763EC4D744A}"/>
              </a:ext>
            </a:extLst>
          </p:cNvPr>
          <p:cNvSpPr>
            <a:spLocks noGrp="1"/>
          </p:cNvSpPr>
          <p:nvPr>
            <p:ph type="ctrTitle"/>
          </p:nvPr>
        </p:nvSpPr>
        <p:spPr>
          <a:xfrm>
            <a:off x="6991350" y="487018"/>
            <a:ext cx="4179570" cy="3377354"/>
          </a:xfrm>
        </p:spPr>
        <p:txBody>
          <a:bodyPr/>
          <a:lstStyle/>
          <a:p>
            <a:r>
              <a:rPr lang="en-US" dirty="0"/>
              <a:t>Can we refine the Tribulation dates?</a:t>
            </a:r>
          </a:p>
        </p:txBody>
      </p:sp>
    </p:spTree>
    <p:extLst>
      <p:ext uri="{BB962C8B-B14F-4D97-AF65-F5344CB8AC3E}">
        <p14:creationId xmlns:p14="http://schemas.microsoft.com/office/powerpoint/2010/main" val="376926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82673-A789-19E6-A01A-385F6D76188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C206C3-2507-8AA9-EDD1-518D2B665A45}"/>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34</a:t>
            </a:fld>
            <a:endParaRPr lang="en-US" dirty="0"/>
          </a:p>
        </p:txBody>
      </p:sp>
      <p:sp>
        <p:nvSpPr>
          <p:cNvPr id="2" name="Title 1">
            <a:extLst>
              <a:ext uri="{FF2B5EF4-FFF2-40B4-BE49-F238E27FC236}">
                <a16:creationId xmlns:a16="http://schemas.microsoft.com/office/drawing/2014/main" id="{7F69BC65-4DF6-8625-07BE-9A57E52E5686}"/>
              </a:ext>
            </a:extLst>
          </p:cNvPr>
          <p:cNvSpPr>
            <a:spLocks noGrp="1"/>
          </p:cNvSpPr>
          <p:nvPr>
            <p:ph type="title"/>
          </p:nvPr>
        </p:nvSpPr>
        <p:spPr>
          <a:xfrm>
            <a:off x="2933700" y="568961"/>
            <a:ext cx="8420100" cy="1780860"/>
          </a:xfrm>
        </p:spPr>
        <p:txBody>
          <a:bodyPr/>
          <a:lstStyle/>
          <a:p>
            <a:r>
              <a:rPr lang="en-US" b="1" dirty="0"/>
              <a:t>Christ’s 1</a:t>
            </a:r>
            <a:r>
              <a:rPr lang="en-US" b="1" baseline="30000" dirty="0"/>
              <a:t>st</a:t>
            </a:r>
            <a:r>
              <a:rPr lang="en-US" b="1" dirty="0"/>
              <a:t> coming Fulfilled The Spring Feasts</a:t>
            </a:r>
          </a:p>
        </p:txBody>
      </p:sp>
      <p:graphicFrame>
        <p:nvGraphicFramePr>
          <p:cNvPr id="4" name="Table 3">
            <a:extLst>
              <a:ext uri="{FF2B5EF4-FFF2-40B4-BE49-F238E27FC236}">
                <a16:creationId xmlns:a16="http://schemas.microsoft.com/office/drawing/2014/main" id="{637423A2-EAC0-A7B1-0A8A-29309026CB57}"/>
              </a:ext>
            </a:extLst>
          </p:cNvPr>
          <p:cNvGraphicFramePr>
            <a:graphicFrameLocks noGrp="1"/>
          </p:cNvGraphicFramePr>
          <p:nvPr>
            <p:extLst>
              <p:ext uri="{D42A27DB-BD31-4B8C-83A1-F6EECF244321}">
                <p14:modId xmlns:p14="http://schemas.microsoft.com/office/powerpoint/2010/main" val="452113747"/>
              </p:ext>
            </p:extLst>
          </p:nvPr>
        </p:nvGraphicFramePr>
        <p:xfrm>
          <a:off x="137250" y="1986279"/>
          <a:ext cx="10976206" cy="4394200"/>
        </p:xfrm>
        <a:graphic>
          <a:graphicData uri="http://schemas.openxmlformats.org/drawingml/2006/table">
            <a:tbl>
              <a:tblPr firstRow="1" bandRow="1">
                <a:tableStyleId>{F5AB1C69-6EDB-4FF4-983F-18BD219EF322}</a:tableStyleId>
              </a:tblPr>
              <a:tblGrid>
                <a:gridCol w="1371600">
                  <a:extLst>
                    <a:ext uri="{9D8B030D-6E8A-4147-A177-3AD203B41FA5}">
                      <a16:colId xmlns:a16="http://schemas.microsoft.com/office/drawing/2014/main" val="2407106412"/>
                    </a:ext>
                  </a:extLst>
                </a:gridCol>
                <a:gridCol w="1375006">
                  <a:extLst>
                    <a:ext uri="{9D8B030D-6E8A-4147-A177-3AD203B41FA5}">
                      <a16:colId xmlns:a16="http://schemas.microsoft.com/office/drawing/2014/main" val="1689321860"/>
                    </a:ext>
                  </a:extLst>
                </a:gridCol>
                <a:gridCol w="6217920">
                  <a:extLst>
                    <a:ext uri="{9D8B030D-6E8A-4147-A177-3AD203B41FA5}">
                      <a16:colId xmlns:a16="http://schemas.microsoft.com/office/drawing/2014/main" val="50342964"/>
                    </a:ext>
                  </a:extLst>
                </a:gridCol>
                <a:gridCol w="2011680">
                  <a:extLst>
                    <a:ext uri="{9D8B030D-6E8A-4147-A177-3AD203B41FA5}">
                      <a16:colId xmlns:a16="http://schemas.microsoft.com/office/drawing/2014/main" val="791644653"/>
                    </a:ext>
                  </a:extLst>
                </a:gridCol>
              </a:tblGrid>
              <a:tr h="370840">
                <a:tc>
                  <a:txBody>
                    <a:bodyPr/>
                    <a:lstStyle/>
                    <a:p>
                      <a:pPr algn="ctr"/>
                      <a:r>
                        <a:rPr lang="en-US" dirty="0"/>
                        <a:t>Event</a:t>
                      </a:r>
                    </a:p>
                  </a:txBody>
                  <a:tcPr/>
                </a:tc>
                <a:tc>
                  <a:txBody>
                    <a:bodyPr/>
                    <a:lstStyle/>
                    <a:p>
                      <a:pPr algn="ctr"/>
                      <a:r>
                        <a:rPr lang="en-US" dirty="0"/>
                        <a:t>Feast</a:t>
                      </a:r>
                    </a:p>
                  </a:txBody>
                  <a:tcPr/>
                </a:tc>
                <a:tc>
                  <a:txBody>
                    <a:bodyPr/>
                    <a:lstStyle/>
                    <a:p>
                      <a:pPr algn="ctr"/>
                      <a:r>
                        <a:rPr lang="en-US" dirty="0"/>
                        <a:t>Description</a:t>
                      </a:r>
                    </a:p>
                  </a:txBody>
                  <a:tcPr/>
                </a:tc>
                <a:tc>
                  <a:txBody>
                    <a:bodyPr/>
                    <a:lstStyle/>
                    <a:p>
                      <a:pPr algn="ctr"/>
                      <a:r>
                        <a:rPr lang="en-US" dirty="0"/>
                        <a:t>Date</a:t>
                      </a:r>
                    </a:p>
                  </a:txBody>
                  <a:tcPr/>
                </a:tc>
                <a:extLst>
                  <a:ext uri="{0D108BD9-81ED-4DB2-BD59-A6C34878D82A}">
                    <a16:rowId xmlns:a16="http://schemas.microsoft.com/office/drawing/2014/main" val="1602697057"/>
                  </a:ext>
                </a:extLst>
              </a:tr>
              <a:tr h="370840">
                <a:tc>
                  <a:txBody>
                    <a:bodyPr/>
                    <a:lstStyle/>
                    <a:p>
                      <a:r>
                        <a:rPr lang="en-US" sz="1600" dirty="0"/>
                        <a:t>Christ’s Crucifixion</a:t>
                      </a:r>
                    </a:p>
                  </a:txBody>
                  <a:tcPr/>
                </a:tc>
                <a:tc>
                  <a:txBody>
                    <a:bodyPr/>
                    <a:lstStyle/>
                    <a:p>
                      <a:r>
                        <a:rPr lang="en-US" sz="1600" dirty="0"/>
                        <a:t>Passover (Pesach)</a:t>
                      </a:r>
                    </a:p>
                  </a:txBody>
                  <a:tcPr/>
                </a:tc>
                <a:tc>
                  <a:txBody>
                    <a:bodyPr/>
                    <a:lstStyle/>
                    <a:p>
                      <a:r>
                        <a:rPr lang="en-US" sz="1600" dirty="0"/>
                        <a:t>Jesus was crucified during Passover and was the sacrificial “lamb without blemish or defect” because His life was completely free from sin.</a:t>
                      </a:r>
                    </a:p>
                  </a:txBody>
                  <a:tcPr/>
                </a:tc>
                <a:tc>
                  <a:txBody>
                    <a:bodyPr/>
                    <a:lstStyle/>
                    <a:p>
                      <a:r>
                        <a:rPr lang="en-US" sz="1600" dirty="0"/>
                        <a:t>Friday, </a:t>
                      </a:r>
                    </a:p>
                    <a:p>
                      <a:r>
                        <a:rPr lang="en-US" sz="1600" dirty="0"/>
                        <a:t>April 1, 33 AD</a:t>
                      </a:r>
                    </a:p>
                  </a:txBody>
                  <a:tcPr/>
                </a:tc>
                <a:extLst>
                  <a:ext uri="{0D108BD9-81ED-4DB2-BD59-A6C34878D82A}">
                    <a16:rowId xmlns:a16="http://schemas.microsoft.com/office/drawing/2014/main" val="801782623"/>
                  </a:ext>
                </a:extLst>
              </a:tr>
              <a:tr h="370840">
                <a:tc>
                  <a:txBody>
                    <a:bodyPr/>
                    <a:lstStyle/>
                    <a:p>
                      <a:r>
                        <a:rPr lang="en-US" sz="1600" dirty="0"/>
                        <a:t>Christ in the Grave</a:t>
                      </a:r>
                    </a:p>
                  </a:txBody>
                  <a:tcPr/>
                </a:tc>
                <a:tc>
                  <a:txBody>
                    <a:bodyPr/>
                    <a:lstStyle/>
                    <a:p>
                      <a:r>
                        <a:rPr lang="en-US" sz="1600" dirty="0"/>
                        <a:t>Feast of Unleavened Bread</a:t>
                      </a:r>
                    </a:p>
                  </a:txBody>
                  <a:tcPr/>
                </a:tc>
                <a:tc>
                  <a:txBody>
                    <a:bodyPr/>
                    <a:lstStyle/>
                    <a:p>
                      <a:r>
                        <a:rPr lang="en-US" sz="1600" dirty="0"/>
                        <a:t>Jesus’ sinless life made Him the perfect sacrifice for our sins.  His body was in the grave during the first days of this feast, like a kernel of wheat planted and waiting to burst forth as the bread of life.</a:t>
                      </a:r>
                    </a:p>
                  </a:txBody>
                  <a:tcPr/>
                </a:tc>
                <a:tc>
                  <a:txBody>
                    <a:bodyPr/>
                    <a:lstStyle/>
                    <a:p>
                      <a:r>
                        <a:rPr lang="en-US" sz="1600" dirty="0"/>
                        <a:t>Saturday, </a:t>
                      </a:r>
                    </a:p>
                    <a:p>
                      <a:r>
                        <a:rPr lang="en-US" sz="1600" dirty="0"/>
                        <a:t>April 2, 33 AD</a:t>
                      </a:r>
                    </a:p>
                  </a:txBody>
                  <a:tcPr/>
                </a:tc>
                <a:extLst>
                  <a:ext uri="{0D108BD9-81ED-4DB2-BD59-A6C34878D82A}">
                    <a16:rowId xmlns:a16="http://schemas.microsoft.com/office/drawing/2014/main" val="2514340111"/>
                  </a:ext>
                </a:extLst>
              </a:tr>
              <a:tr h="370840">
                <a:tc>
                  <a:txBody>
                    <a:bodyPr/>
                    <a:lstStyle/>
                    <a:p>
                      <a:r>
                        <a:rPr lang="en-US" sz="1600" dirty="0"/>
                        <a:t>Christ's Resurrection</a:t>
                      </a:r>
                    </a:p>
                  </a:txBody>
                  <a:tcPr/>
                </a:tc>
                <a:tc>
                  <a:txBody>
                    <a:bodyPr/>
                    <a:lstStyle/>
                    <a:p>
                      <a:r>
                        <a:rPr lang="en-US" sz="1600" dirty="0"/>
                        <a:t>Feast of First Fruits</a:t>
                      </a:r>
                    </a:p>
                  </a:txBody>
                  <a:tcPr/>
                </a:tc>
                <a:tc>
                  <a:txBody>
                    <a:bodyPr/>
                    <a:lstStyle/>
                    <a:p>
                      <a:r>
                        <a:rPr lang="en-US" sz="1600" dirty="0"/>
                        <a:t>Jesus was resurrected on this very day, which is one of the reasons that Paul refers to him as the "first fruits from the dead.”  His resurrection is the first fruits of the righteous.</a:t>
                      </a:r>
                    </a:p>
                  </a:txBody>
                  <a:tcPr/>
                </a:tc>
                <a:tc>
                  <a:txBody>
                    <a:bodyPr/>
                    <a:lstStyle/>
                    <a:p>
                      <a:r>
                        <a:rPr lang="en-US" sz="1600" dirty="0"/>
                        <a:t>Sunday, </a:t>
                      </a:r>
                    </a:p>
                    <a:p>
                      <a:r>
                        <a:rPr lang="en-US" sz="1600" dirty="0"/>
                        <a:t>April 3, 33 AD</a:t>
                      </a:r>
                    </a:p>
                  </a:txBody>
                  <a:tcPr/>
                </a:tc>
                <a:extLst>
                  <a:ext uri="{0D108BD9-81ED-4DB2-BD59-A6C34878D82A}">
                    <a16:rowId xmlns:a16="http://schemas.microsoft.com/office/drawing/2014/main" val="1407966333"/>
                  </a:ext>
                </a:extLst>
              </a:tr>
              <a:tr h="370840">
                <a:tc>
                  <a:txBody>
                    <a:bodyPr/>
                    <a:lstStyle/>
                    <a:p>
                      <a:r>
                        <a:rPr lang="en-US" sz="1600" dirty="0"/>
                        <a:t>Receipt of the Holy Spirit</a:t>
                      </a:r>
                    </a:p>
                  </a:txBody>
                  <a:tcPr/>
                </a:tc>
                <a:tc>
                  <a:txBody>
                    <a:bodyPr/>
                    <a:lstStyle/>
                    <a:p>
                      <a:r>
                        <a:rPr lang="en-US" sz="1600" dirty="0"/>
                        <a:t>Pentecost (Shavuot)</a:t>
                      </a:r>
                    </a:p>
                  </a:txBody>
                  <a:tcPr/>
                </a:tc>
                <a:tc>
                  <a:txBody>
                    <a:bodyPr/>
                    <a:lstStyle/>
                    <a:p>
                      <a:r>
                        <a:rPr lang="en-US" sz="1600" dirty="0"/>
                        <a:t>The Feast of Weeks or Pentecost pointed to the great harvest of souls and the gift of the Holy Spirit for both Jew and Gentile, who would be brought into the kingdom of God during the Church Age. Apostles received Holy Spirit 50 days after Jesus’ resurrection, guaranteeing that the promise of salvation and future resurrection will come to pass. </a:t>
                      </a:r>
                    </a:p>
                  </a:txBody>
                  <a:tcPr/>
                </a:tc>
                <a:tc>
                  <a:txBody>
                    <a:bodyPr/>
                    <a:lstStyle/>
                    <a:p>
                      <a:r>
                        <a:rPr lang="en-US" sz="1600" dirty="0"/>
                        <a:t>Monday, </a:t>
                      </a:r>
                    </a:p>
                    <a:p>
                      <a:r>
                        <a:rPr lang="en-US" sz="1600" dirty="0"/>
                        <a:t>May 23, 33 AD</a:t>
                      </a:r>
                    </a:p>
                  </a:txBody>
                  <a:tcPr/>
                </a:tc>
                <a:extLst>
                  <a:ext uri="{0D108BD9-81ED-4DB2-BD59-A6C34878D82A}">
                    <a16:rowId xmlns:a16="http://schemas.microsoft.com/office/drawing/2014/main" val="2664631015"/>
                  </a:ext>
                </a:extLst>
              </a:tr>
            </a:tbl>
          </a:graphicData>
        </a:graphic>
      </p:graphicFrame>
    </p:spTree>
    <p:extLst>
      <p:ext uri="{BB962C8B-B14F-4D97-AF65-F5344CB8AC3E}">
        <p14:creationId xmlns:p14="http://schemas.microsoft.com/office/powerpoint/2010/main" val="12327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21037-18F9-BEBF-1A6F-B104AF8F102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38FA7D-851C-57EF-9068-7BCB74EAF777}"/>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35</a:t>
            </a:fld>
            <a:endParaRPr lang="en-US" dirty="0"/>
          </a:p>
        </p:txBody>
      </p:sp>
      <p:sp>
        <p:nvSpPr>
          <p:cNvPr id="2" name="Title 1">
            <a:extLst>
              <a:ext uri="{FF2B5EF4-FFF2-40B4-BE49-F238E27FC236}">
                <a16:creationId xmlns:a16="http://schemas.microsoft.com/office/drawing/2014/main" id="{A031DB8F-890E-C786-C482-1B349D3BBC44}"/>
              </a:ext>
            </a:extLst>
          </p:cNvPr>
          <p:cNvSpPr>
            <a:spLocks noGrp="1"/>
          </p:cNvSpPr>
          <p:nvPr>
            <p:ph type="title"/>
          </p:nvPr>
        </p:nvSpPr>
        <p:spPr>
          <a:xfrm>
            <a:off x="2933700" y="568961"/>
            <a:ext cx="8420100" cy="1780860"/>
          </a:xfrm>
        </p:spPr>
        <p:txBody>
          <a:bodyPr/>
          <a:lstStyle/>
          <a:p>
            <a:r>
              <a:rPr lang="en-US" b="1" dirty="0"/>
              <a:t>Christ’s 2</a:t>
            </a:r>
            <a:r>
              <a:rPr lang="en-US" b="1" baseline="30000" dirty="0"/>
              <a:t>nd</a:t>
            </a:r>
            <a:r>
              <a:rPr lang="en-US" b="1" dirty="0"/>
              <a:t> coming will Fulfill The Fall Feasts</a:t>
            </a:r>
          </a:p>
        </p:txBody>
      </p:sp>
      <p:graphicFrame>
        <p:nvGraphicFramePr>
          <p:cNvPr id="4" name="Table 3">
            <a:extLst>
              <a:ext uri="{FF2B5EF4-FFF2-40B4-BE49-F238E27FC236}">
                <a16:creationId xmlns:a16="http://schemas.microsoft.com/office/drawing/2014/main" id="{BAAD28F1-0DA9-7259-D005-464A5F3E24B9}"/>
              </a:ext>
            </a:extLst>
          </p:cNvPr>
          <p:cNvGraphicFramePr>
            <a:graphicFrameLocks noGrp="1"/>
          </p:cNvGraphicFramePr>
          <p:nvPr>
            <p:extLst>
              <p:ext uri="{D42A27DB-BD31-4B8C-83A1-F6EECF244321}">
                <p14:modId xmlns:p14="http://schemas.microsoft.com/office/powerpoint/2010/main" val="1201961906"/>
              </p:ext>
            </p:extLst>
          </p:nvPr>
        </p:nvGraphicFramePr>
        <p:xfrm>
          <a:off x="137250" y="1986279"/>
          <a:ext cx="10976206" cy="4729480"/>
        </p:xfrm>
        <a:graphic>
          <a:graphicData uri="http://schemas.openxmlformats.org/drawingml/2006/table">
            <a:tbl>
              <a:tblPr firstRow="1" bandRow="1">
                <a:tableStyleId>{F5AB1C69-6EDB-4FF4-983F-18BD219EF322}</a:tableStyleId>
              </a:tblPr>
              <a:tblGrid>
                <a:gridCol w="1371600">
                  <a:extLst>
                    <a:ext uri="{9D8B030D-6E8A-4147-A177-3AD203B41FA5}">
                      <a16:colId xmlns:a16="http://schemas.microsoft.com/office/drawing/2014/main" val="2407106412"/>
                    </a:ext>
                  </a:extLst>
                </a:gridCol>
                <a:gridCol w="1375006">
                  <a:extLst>
                    <a:ext uri="{9D8B030D-6E8A-4147-A177-3AD203B41FA5}">
                      <a16:colId xmlns:a16="http://schemas.microsoft.com/office/drawing/2014/main" val="1689321860"/>
                    </a:ext>
                  </a:extLst>
                </a:gridCol>
                <a:gridCol w="6217920">
                  <a:extLst>
                    <a:ext uri="{9D8B030D-6E8A-4147-A177-3AD203B41FA5}">
                      <a16:colId xmlns:a16="http://schemas.microsoft.com/office/drawing/2014/main" val="50342964"/>
                    </a:ext>
                  </a:extLst>
                </a:gridCol>
                <a:gridCol w="2011680">
                  <a:extLst>
                    <a:ext uri="{9D8B030D-6E8A-4147-A177-3AD203B41FA5}">
                      <a16:colId xmlns:a16="http://schemas.microsoft.com/office/drawing/2014/main" val="791644653"/>
                    </a:ext>
                  </a:extLst>
                </a:gridCol>
              </a:tblGrid>
              <a:tr h="370840">
                <a:tc>
                  <a:txBody>
                    <a:bodyPr/>
                    <a:lstStyle/>
                    <a:p>
                      <a:pPr algn="ctr"/>
                      <a:r>
                        <a:rPr lang="en-US" dirty="0"/>
                        <a:t>Event</a:t>
                      </a:r>
                    </a:p>
                  </a:txBody>
                  <a:tcPr/>
                </a:tc>
                <a:tc>
                  <a:txBody>
                    <a:bodyPr/>
                    <a:lstStyle/>
                    <a:p>
                      <a:pPr algn="ctr"/>
                      <a:r>
                        <a:rPr lang="en-US" dirty="0"/>
                        <a:t>Feast</a:t>
                      </a:r>
                    </a:p>
                  </a:txBody>
                  <a:tcPr/>
                </a:tc>
                <a:tc>
                  <a:txBody>
                    <a:bodyPr/>
                    <a:lstStyle/>
                    <a:p>
                      <a:pPr algn="ctr"/>
                      <a:r>
                        <a:rPr lang="en-US" dirty="0"/>
                        <a:t>Description</a:t>
                      </a:r>
                    </a:p>
                  </a:txBody>
                  <a:tcPr/>
                </a:tc>
                <a:tc>
                  <a:txBody>
                    <a:bodyPr/>
                    <a:lstStyle/>
                    <a:p>
                      <a:pPr algn="ctr"/>
                      <a:r>
                        <a:rPr lang="en-US" dirty="0"/>
                        <a:t>Date</a:t>
                      </a:r>
                    </a:p>
                  </a:txBody>
                  <a:tcPr/>
                </a:tc>
                <a:extLst>
                  <a:ext uri="{0D108BD9-81ED-4DB2-BD59-A6C34878D82A}">
                    <a16:rowId xmlns:a16="http://schemas.microsoft.com/office/drawing/2014/main" val="1602697057"/>
                  </a:ext>
                </a:extLst>
              </a:tr>
              <a:tr h="370840">
                <a:tc>
                  <a:txBody>
                    <a:bodyPr/>
                    <a:lstStyle/>
                    <a:p>
                      <a:r>
                        <a:rPr lang="en-US" sz="1600" dirty="0"/>
                        <a:t>Gog and Magog War</a:t>
                      </a:r>
                    </a:p>
                  </a:txBody>
                  <a:tcPr/>
                </a:tc>
                <a:tc>
                  <a:txBody>
                    <a:bodyPr/>
                    <a:lstStyle/>
                    <a:p>
                      <a:r>
                        <a:rPr lang="en-US" sz="1600" dirty="0" err="1"/>
                        <a:t>Parshat</a:t>
                      </a:r>
                      <a:r>
                        <a:rPr lang="en-US" sz="1600" dirty="0"/>
                        <a:t> </a:t>
                      </a:r>
                      <a:r>
                        <a:rPr lang="en-US" sz="1600" dirty="0" err="1"/>
                        <a:t>Vayera</a:t>
                      </a:r>
                      <a:endParaRPr lang="en-US" sz="1600" dirty="0"/>
                    </a:p>
                  </a:txBody>
                  <a:tcPr/>
                </a:tc>
                <a:tc>
                  <a:txBody>
                    <a:bodyPr/>
                    <a:lstStyle/>
                    <a:p>
                      <a:r>
                        <a:rPr lang="en-US" sz="1600" dirty="0"/>
                        <a:t>This war occurs 4 years before the start of the Tribulation (7 months for Israel to bury the dead plus 7 years to burn the weapons for fuel) until they are forced to flee at the start of the Great Tribulation and commemorates God’s visit to Abraham before He destroys Sodom.</a:t>
                      </a:r>
                    </a:p>
                  </a:txBody>
                  <a:tcPr/>
                </a:tc>
                <a:tc>
                  <a:txBody>
                    <a:bodyPr/>
                    <a:lstStyle/>
                    <a:p>
                      <a:r>
                        <a:rPr lang="en-US" sz="1600" dirty="0"/>
                        <a:t>Saturday, </a:t>
                      </a:r>
                    </a:p>
                    <a:p>
                      <a:r>
                        <a:rPr lang="en-US" sz="1600" dirty="0"/>
                        <a:t>October 31, 2026</a:t>
                      </a:r>
                    </a:p>
                  </a:txBody>
                  <a:tcPr/>
                </a:tc>
                <a:extLst>
                  <a:ext uri="{0D108BD9-81ED-4DB2-BD59-A6C34878D82A}">
                    <a16:rowId xmlns:a16="http://schemas.microsoft.com/office/drawing/2014/main" val="3540444986"/>
                  </a:ext>
                </a:extLst>
              </a:tr>
              <a:tr h="370840">
                <a:tc>
                  <a:txBody>
                    <a:bodyPr/>
                    <a:lstStyle/>
                    <a:p>
                      <a:r>
                        <a:rPr lang="en-US" sz="1600" dirty="0"/>
                        <a:t>Start of the Tribulation</a:t>
                      </a:r>
                    </a:p>
                  </a:txBody>
                  <a:tcPr/>
                </a:tc>
                <a:tc>
                  <a:txBody>
                    <a:bodyPr/>
                    <a:lstStyle/>
                    <a:p>
                      <a:r>
                        <a:rPr lang="en-US" sz="1600" dirty="0" err="1"/>
                        <a:t>Parshat</a:t>
                      </a:r>
                      <a:r>
                        <a:rPr lang="en-US" sz="1600" dirty="0"/>
                        <a:t> </a:t>
                      </a:r>
                      <a:r>
                        <a:rPr lang="en-US" sz="1600" dirty="0" err="1"/>
                        <a:t>Bereshit</a:t>
                      </a:r>
                      <a:endParaRPr lang="en-US" sz="1600" dirty="0"/>
                    </a:p>
                  </a:txBody>
                  <a:tcPr/>
                </a:tc>
                <a:tc>
                  <a:txBody>
                    <a:bodyPr/>
                    <a:lstStyle/>
                    <a:p>
                      <a:r>
                        <a:rPr lang="en-US" sz="1600" dirty="0"/>
                        <a:t>The Tribulation starts 7 years (2,520 days) prior to the end of the Great Tribulation and commemorates God’s creation of the universe.</a:t>
                      </a:r>
                    </a:p>
                  </a:txBody>
                  <a:tcPr/>
                </a:tc>
                <a:tc>
                  <a:txBody>
                    <a:bodyPr/>
                    <a:lstStyle/>
                    <a:p>
                      <a:r>
                        <a:rPr lang="en-US" sz="1600" dirty="0"/>
                        <a:t>Saturday, </a:t>
                      </a:r>
                    </a:p>
                    <a:p>
                      <a:r>
                        <a:rPr lang="en-US" sz="1600" dirty="0"/>
                        <a:t>October 26, 2030</a:t>
                      </a:r>
                    </a:p>
                  </a:txBody>
                  <a:tcPr/>
                </a:tc>
                <a:extLst>
                  <a:ext uri="{0D108BD9-81ED-4DB2-BD59-A6C34878D82A}">
                    <a16:rowId xmlns:a16="http://schemas.microsoft.com/office/drawing/2014/main" val="136792117"/>
                  </a:ext>
                </a:extLst>
              </a:tr>
              <a:tr h="370840">
                <a:tc>
                  <a:txBody>
                    <a:bodyPr/>
                    <a:lstStyle/>
                    <a:p>
                      <a:r>
                        <a:rPr lang="en-US" sz="1600" dirty="0"/>
                        <a:t>Start of the Great Tribulation</a:t>
                      </a:r>
                    </a:p>
                  </a:txBody>
                  <a:tcPr/>
                </a:tc>
                <a:tc>
                  <a:txBody>
                    <a:bodyPr/>
                    <a:lstStyle/>
                    <a:p>
                      <a:r>
                        <a:rPr lang="en-US" sz="1600" dirty="0"/>
                        <a:t>Passover Shabbat (Pesach)</a:t>
                      </a:r>
                    </a:p>
                  </a:txBody>
                  <a:tcPr/>
                </a:tc>
                <a:tc>
                  <a:txBody>
                    <a:bodyPr/>
                    <a:lstStyle/>
                    <a:p>
                      <a:r>
                        <a:rPr lang="en-US" sz="1600" dirty="0"/>
                        <a:t>The Great Tribulation starts 3½ years (1,260 days) after the start of the Tribulation.  This is the Sabbath that occurs during Passover.</a:t>
                      </a:r>
                    </a:p>
                  </a:txBody>
                  <a:tcPr/>
                </a:tc>
                <a:tc>
                  <a:txBody>
                    <a:bodyPr/>
                    <a:lstStyle/>
                    <a:p>
                      <a:r>
                        <a:rPr lang="en-US" sz="1600" dirty="0"/>
                        <a:t>Saturday, </a:t>
                      </a:r>
                    </a:p>
                    <a:p>
                      <a:r>
                        <a:rPr lang="en-US" sz="1600" dirty="0"/>
                        <a:t>April 8, 2034</a:t>
                      </a:r>
                    </a:p>
                  </a:txBody>
                  <a:tcPr/>
                </a:tc>
                <a:extLst>
                  <a:ext uri="{0D108BD9-81ED-4DB2-BD59-A6C34878D82A}">
                    <a16:rowId xmlns:a16="http://schemas.microsoft.com/office/drawing/2014/main" val="2514340111"/>
                  </a:ext>
                </a:extLst>
              </a:tr>
              <a:tr h="370840">
                <a:tc>
                  <a:txBody>
                    <a:bodyPr/>
                    <a:lstStyle/>
                    <a:p>
                      <a:r>
                        <a:rPr lang="en-US" sz="1600" dirty="0"/>
                        <a:t>Return of Christ and the Battle of Armageddon</a:t>
                      </a:r>
                    </a:p>
                  </a:txBody>
                  <a:tcPr/>
                </a:tc>
                <a:tc>
                  <a:txBody>
                    <a:bodyPr/>
                    <a:lstStyle/>
                    <a:p>
                      <a:r>
                        <a:rPr lang="en-US" sz="1600" dirty="0"/>
                        <a:t>Feast of Trumpets (Rosh Hashanah)</a:t>
                      </a:r>
                    </a:p>
                  </a:txBody>
                  <a:tcPr/>
                </a:tc>
                <a:tc>
                  <a:txBody>
                    <a:bodyPr/>
                    <a:lstStyle/>
                    <a:p>
                      <a:r>
                        <a:rPr lang="en-US" sz="1600" dirty="0"/>
                        <a:t>The trumpet blast (Shofar) signaled to Israel that they were entering a sacred season.  In this context, this sacred season will begin with the Lord sounding a trumpet and Jesus returning to the Mount of Olives to begin the Battle of Armageddon. </a:t>
                      </a:r>
                    </a:p>
                  </a:txBody>
                  <a:tcPr/>
                </a:tc>
                <a:tc>
                  <a:txBody>
                    <a:bodyPr/>
                    <a:lstStyle/>
                    <a:p>
                      <a:r>
                        <a:rPr lang="en-US" sz="1600" dirty="0"/>
                        <a:t>Thursday, </a:t>
                      </a:r>
                    </a:p>
                    <a:p>
                      <a:r>
                        <a:rPr lang="en-US" sz="1600" dirty="0"/>
                        <a:t>September 10, 2037</a:t>
                      </a:r>
                    </a:p>
                  </a:txBody>
                  <a:tcPr/>
                </a:tc>
                <a:extLst>
                  <a:ext uri="{0D108BD9-81ED-4DB2-BD59-A6C34878D82A}">
                    <a16:rowId xmlns:a16="http://schemas.microsoft.com/office/drawing/2014/main" val="1407966333"/>
                  </a:ext>
                </a:extLst>
              </a:tr>
              <a:tr h="370840">
                <a:tc>
                  <a:txBody>
                    <a:bodyPr/>
                    <a:lstStyle/>
                    <a:p>
                      <a:r>
                        <a:rPr lang="en-US" sz="1600" dirty="0"/>
                        <a:t>End of the Great Tribulation</a:t>
                      </a:r>
                    </a:p>
                  </a:txBody>
                  <a:tcPr/>
                </a:tc>
                <a:tc>
                  <a:txBody>
                    <a:bodyPr/>
                    <a:lstStyle/>
                    <a:p>
                      <a:r>
                        <a:rPr lang="en-US" sz="1600" dirty="0"/>
                        <a:t>Day of Atonement (Yom Kippur)</a:t>
                      </a:r>
                    </a:p>
                  </a:txBody>
                  <a:tcPr/>
                </a:tc>
                <a:tc>
                  <a:txBody>
                    <a:bodyPr/>
                    <a:lstStyle/>
                    <a:p>
                      <a:r>
                        <a:rPr lang="en-US" sz="1600" dirty="0"/>
                        <a:t>The Day of Atonement prophetically points to the final judgment at the end of the Great Tribulation when the Jewish remnant will repent of their sins and accept Jesus as their Messiah. </a:t>
                      </a:r>
                    </a:p>
                  </a:txBody>
                  <a:tcPr/>
                </a:tc>
                <a:tc>
                  <a:txBody>
                    <a:bodyPr/>
                    <a:lstStyle/>
                    <a:p>
                      <a:r>
                        <a:rPr lang="en-US" sz="1600" dirty="0"/>
                        <a:t>Saturday,</a:t>
                      </a:r>
                    </a:p>
                    <a:p>
                      <a:r>
                        <a:rPr lang="en-US" sz="1600" dirty="0"/>
                        <a:t>September 19, 2037</a:t>
                      </a:r>
                    </a:p>
                  </a:txBody>
                  <a:tcPr/>
                </a:tc>
                <a:extLst>
                  <a:ext uri="{0D108BD9-81ED-4DB2-BD59-A6C34878D82A}">
                    <a16:rowId xmlns:a16="http://schemas.microsoft.com/office/drawing/2014/main" val="2664631015"/>
                  </a:ext>
                </a:extLst>
              </a:tr>
            </a:tbl>
          </a:graphicData>
        </a:graphic>
      </p:graphicFrame>
    </p:spTree>
    <p:extLst>
      <p:ext uri="{BB962C8B-B14F-4D97-AF65-F5344CB8AC3E}">
        <p14:creationId xmlns:p14="http://schemas.microsoft.com/office/powerpoint/2010/main" val="35877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370ED-F3E1-51C1-15B3-4AC97F195A0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27C2D6-56A8-3BB8-3093-5646DA10C485}"/>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36</a:t>
            </a:fld>
            <a:endParaRPr lang="en-US" dirty="0"/>
          </a:p>
        </p:txBody>
      </p:sp>
      <p:sp>
        <p:nvSpPr>
          <p:cNvPr id="2" name="Title 1">
            <a:extLst>
              <a:ext uri="{FF2B5EF4-FFF2-40B4-BE49-F238E27FC236}">
                <a16:creationId xmlns:a16="http://schemas.microsoft.com/office/drawing/2014/main" id="{40B0B66F-CA7D-C649-82F2-FF21E2D67122}"/>
              </a:ext>
            </a:extLst>
          </p:cNvPr>
          <p:cNvSpPr>
            <a:spLocks noGrp="1"/>
          </p:cNvSpPr>
          <p:nvPr>
            <p:ph type="title"/>
          </p:nvPr>
        </p:nvSpPr>
        <p:spPr>
          <a:xfrm>
            <a:off x="2933700" y="568961"/>
            <a:ext cx="8420100" cy="1780860"/>
          </a:xfrm>
        </p:spPr>
        <p:txBody>
          <a:bodyPr/>
          <a:lstStyle/>
          <a:p>
            <a:r>
              <a:rPr lang="en-US" b="1" dirty="0"/>
              <a:t>Christ’s 2</a:t>
            </a:r>
            <a:r>
              <a:rPr lang="en-US" b="1" baseline="30000" dirty="0"/>
              <a:t>nd</a:t>
            </a:r>
            <a:r>
              <a:rPr lang="en-US" b="1" dirty="0"/>
              <a:t> coming will Fulfill The Fall Feasts</a:t>
            </a:r>
          </a:p>
        </p:txBody>
      </p:sp>
      <p:graphicFrame>
        <p:nvGraphicFramePr>
          <p:cNvPr id="4" name="Table 3">
            <a:extLst>
              <a:ext uri="{FF2B5EF4-FFF2-40B4-BE49-F238E27FC236}">
                <a16:creationId xmlns:a16="http://schemas.microsoft.com/office/drawing/2014/main" id="{4E388B59-7C2A-1000-8082-9BFB55B4040E}"/>
              </a:ext>
            </a:extLst>
          </p:cNvPr>
          <p:cNvGraphicFramePr>
            <a:graphicFrameLocks noGrp="1"/>
          </p:cNvGraphicFramePr>
          <p:nvPr>
            <p:extLst>
              <p:ext uri="{D42A27DB-BD31-4B8C-83A1-F6EECF244321}">
                <p14:modId xmlns:p14="http://schemas.microsoft.com/office/powerpoint/2010/main" val="906179161"/>
              </p:ext>
            </p:extLst>
          </p:nvPr>
        </p:nvGraphicFramePr>
        <p:xfrm>
          <a:off x="137249" y="1986279"/>
          <a:ext cx="10976206" cy="4394200"/>
        </p:xfrm>
        <a:graphic>
          <a:graphicData uri="http://schemas.openxmlformats.org/drawingml/2006/table">
            <a:tbl>
              <a:tblPr firstRow="1" bandRow="1">
                <a:tableStyleId>{F5AB1C69-6EDB-4FF4-983F-18BD219EF322}</a:tableStyleId>
              </a:tblPr>
              <a:tblGrid>
                <a:gridCol w="1371600">
                  <a:extLst>
                    <a:ext uri="{9D8B030D-6E8A-4147-A177-3AD203B41FA5}">
                      <a16:colId xmlns:a16="http://schemas.microsoft.com/office/drawing/2014/main" val="2407106412"/>
                    </a:ext>
                  </a:extLst>
                </a:gridCol>
                <a:gridCol w="1375006">
                  <a:extLst>
                    <a:ext uri="{9D8B030D-6E8A-4147-A177-3AD203B41FA5}">
                      <a16:colId xmlns:a16="http://schemas.microsoft.com/office/drawing/2014/main" val="1689321860"/>
                    </a:ext>
                  </a:extLst>
                </a:gridCol>
                <a:gridCol w="6217920">
                  <a:extLst>
                    <a:ext uri="{9D8B030D-6E8A-4147-A177-3AD203B41FA5}">
                      <a16:colId xmlns:a16="http://schemas.microsoft.com/office/drawing/2014/main" val="50342964"/>
                    </a:ext>
                  </a:extLst>
                </a:gridCol>
                <a:gridCol w="2011680">
                  <a:extLst>
                    <a:ext uri="{9D8B030D-6E8A-4147-A177-3AD203B41FA5}">
                      <a16:colId xmlns:a16="http://schemas.microsoft.com/office/drawing/2014/main" val="791644653"/>
                    </a:ext>
                  </a:extLst>
                </a:gridCol>
              </a:tblGrid>
              <a:tr h="370840">
                <a:tc>
                  <a:txBody>
                    <a:bodyPr/>
                    <a:lstStyle/>
                    <a:p>
                      <a:pPr algn="ctr"/>
                      <a:r>
                        <a:rPr lang="en-US" dirty="0"/>
                        <a:t>Event</a:t>
                      </a:r>
                    </a:p>
                  </a:txBody>
                  <a:tcPr/>
                </a:tc>
                <a:tc>
                  <a:txBody>
                    <a:bodyPr/>
                    <a:lstStyle/>
                    <a:p>
                      <a:pPr algn="ctr"/>
                      <a:r>
                        <a:rPr lang="en-US" dirty="0"/>
                        <a:t>Feast</a:t>
                      </a:r>
                    </a:p>
                  </a:txBody>
                  <a:tcPr/>
                </a:tc>
                <a:tc>
                  <a:txBody>
                    <a:bodyPr/>
                    <a:lstStyle/>
                    <a:p>
                      <a:pPr algn="ctr"/>
                      <a:r>
                        <a:rPr lang="en-US" dirty="0"/>
                        <a:t>Description</a:t>
                      </a:r>
                    </a:p>
                  </a:txBody>
                  <a:tcPr/>
                </a:tc>
                <a:tc>
                  <a:txBody>
                    <a:bodyPr/>
                    <a:lstStyle/>
                    <a:p>
                      <a:pPr algn="ctr"/>
                      <a:r>
                        <a:rPr lang="en-US" dirty="0"/>
                        <a:t>Date</a:t>
                      </a:r>
                    </a:p>
                  </a:txBody>
                  <a:tcPr/>
                </a:tc>
                <a:extLst>
                  <a:ext uri="{0D108BD9-81ED-4DB2-BD59-A6C34878D82A}">
                    <a16:rowId xmlns:a16="http://schemas.microsoft.com/office/drawing/2014/main" val="1602697057"/>
                  </a:ext>
                </a:extLst>
              </a:tr>
              <a:tr h="370840">
                <a:tc>
                  <a:txBody>
                    <a:bodyPr/>
                    <a:lstStyle/>
                    <a:p>
                      <a:r>
                        <a:rPr lang="en-US" sz="1600" dirty="0"/>
                        <a:t>Marriage Supper of the Lamb</a:t>
                      </a:r>
                    </a:p>
                  </a:txBody>
                  <a:tcPr/>
                </a:tc>
                <a:tc>
                  <a:txBody>
                    <a:bodyPr/>
                    <a:lstStyle/>
                    <a:p>
                      <a:endParaRPr lang="en-US" sz="1600" dirty="0"/>
                    </a:p>
                  </a:txBody>
                  <a:tcPr/>
                </a:tc>
                <a:tc>
                  <a:txBody>
                    <a:bodyPr/>
                    <a:lstStyle/>
                    <a:p>
                      <a:r>
                        <a:rPr lang="en-US" sz="1600" dirty="0"/>
                        <a:t>The Marriage Supper of the Lamb occurs after all the judgments have been completed, ending the Great Tribulation, and before Christ ushers in His Millennial Kingdom.</a:t>
                      </a:r>
                    </a:p>
                  </a:txBody>
                  <a:tcPr/>
                </a:tc>
                <a:tc>
                  <a:txBody>
                    <a:bodyPr/>
                    <a:lstStyle/>
                    <a:p>
                      <a:r>
                        <a:rPr lang="en-US" sz="1600" dirty="0"/>
                        <a:t>Sun, Sep 20, 2037 - Wed, Sep 23, 2037</a:t>
                      </a:r>
                    </a:p>
                  </a:txBody>
                  <a:tcPr/>
                </a:tc>
                <a:extLst>
                  <a:ext uri="{0D108BD9-81ED-4DB2-BD59-A6C34878D82A}">
                    <a16:rowId xmlns:a16="http://schemas.microsoft.com/office/drawing/2014/main" val="2291201183"/>
                  </a:ext>
                </a:extLst>
              </a:tr>
              <a:tr h="370840">
                <a:tc>
                  <a:txBody>
                    <a:bodyPr/>
                    <a:lstStyle/>
                    <a:p>
                      <a:r>
                        <a:rPr lang="en-US" sz="1600" dirty="0"/>
                        <a:t>Start of the Millennial Kingdom</a:t>
                      </a:r>
                    </a:p>
                  </a:txBody>
                  <a:tcPr/>
                </a:tc>
                <a:tc>
                  <a:txBody>
                    <a:bodyPr/>
                    <a:lstStyle/>
                    <a:p>
                      <a:r>
                        <a:rPr lang="en-US" sz="1600" dirty="0"/>
                        <a:t>Feast of Tabernacles (Sukkot)</a:t>
                      </a:r>
                    </a:p>
                  </a:txBody>
                  <a:tcPr/>
                </a:tc>
                <a:tc>
                  <a:txBody>
                    <a:bodyPr/>
                    <a:lstStyle/>
                    <a:p>
                      <a:r>
                        <a:rPr lang="en-US" sz="1600" dirty="0"/>
                        <a:t>The Millennial Kingdom or Millennial Reign of Christ begins with the Feast of Tabernacles or Booths because this feast points to the Lord’s promise that He will once again “tabernacle” with His people when He returns to reign over all the world.</a:t>
                      </a:r>
                    </a:p>
                  </a:txBody>
                  <a:tcPr/>
                </a:tc>
                <a:tc>
                  <a:txBody>
                    <a:bodyPr/>
                    <a:lstStyle/>
                    <a:p>
                      <a:r>
                        <a:rPr lang="en-US" sz="1600" dirty="0"/>
                        <a:t>Thursday,</a:t>
                      </a:r>
                    </a:p>
                    <a:p>
                      <a:r>
                        <a:rPr lang="en-US" sz="1600" dirty="0"/>
                        <a:t>September 24, 2037</a:t>
                      </a:r>
                    </a:p>
                  </a:txBody>
                  <a:tcPr/>
                </a:tc>
                <a:extLst>
                  <a:ext uri="{0D108BD9-81ED-4DB2-BD59-A6C34878D82A}">
                    <a16:rowId xmlns:a16="http://schemas.microsoft.com/office/drawing/2014/main" val="801782623"/>
                  </a:ext>
                </a:extLst>
              </a:tr>
              <a:tr h="370840">
                <a:tc>
                  <a:txBody>
                    <a:bodyPr/>
                    <a:lstStyle/>
                    <a:p>
                      <a:r>
                        <a:rPr lang="en-US" sz="1600" dirty="0"/>
                        <a:t>Tribulation Period Temple is Destroyed</a:t>
                      </a:r>
                    </a:p>
                  </a:txBody>
                  <a:tcPr/>
                </a:tc>
                <a:tc>
                  <a:txBody>
                    <a:bodyPr/>
                    <a:lstStyle/>
                    <a:p>
                      <a:endParaRPr lang="en-US" sz="1600" dirty="0"/>
                    </a:p>
                  </a:txBody>
                  <a:tcPr/>
                </a:tc>
                <a:tc>
                  <a:txBody>
                    <a:bodyPr/>
                    <a:lstStyle/>
                    <a:p>
                      <a:r>
                        <a:rPr lang="en-US" sz="1600" dirty="0"/>
                        <a:t>Within the first 30 days after the end of the Tribulation, the 3rd Temple that was built at the beginning of the Tribulation Period, and defiled at the start of the Great Tribulation, is finally destroyed in preparation for the construction of the final Millennial Temple.</a:t>
                      </a:r>
                    </a:p>
                  </a:txBody>
                  <a:tcPr/>
                </a:tc>
                <a:tc>
                  <a:txBody>
                    <a:bodyPr/>
                    <a:lstStyle/>
                    <a:p>
                      <a:r>
                        <a:rPr lang="en-US" sz="1600" dirty="0"/>
                        <a:t>Monday,</a:t>
                      </a:r>
                    </a:p>
                    <a:p>
                      <a:r>
                        <a:rPr lang="en-US" sz="1600" dirty="0"/>
                        <a:t>October 19, 2037</a:t>
                      </a:r>
                    </a:p>
                  </a:txBody>
                  <a:tcPr/>
                </a:tc>
                <a:extLst>
                  <a:ext uri="{0D108BD9-81ED-4DB2-BD59-A6C34878D82A}">
                    <a16:rowId xmlns:a16="http://schemas.microsoft.com/office/drawing/2014/main" val="2514340111"/>
                  </a:ext>
                </a:extLst>
              </a:tr>
              <a:tr h="370840">
                <a:tc>
                  <a:txBody>
                    <a:bodyPr/>
                    <a:lstStyle/>
                    <a:p>
                      <a:r>
                        <a:rPr lang="en-US" sz="1600" dirty="0"/>
                        <a:t>Dedication of the Millennial Temple</a:t>
                      </a:r>
                    </a:p>
                  </a:txBody>
                  <a:tcPr/>
                </a:tc>
                <a:tc>
                  <a:txBody>
                    <a:bodyPr/>
                    <a:lstStyle/>
                    <a:p>
                      <a:r>
                        <a:rPr lang="en-US" sz="1600" dirty="0"/>
                        <a:t>Festival of Lights (Chanukah)</a:t>
                      </a:r>
                    </a:p>
                  </a:txBody>
                  <a:tcPr/>
                </a:tc>
                <a:tc>
                  <a:txBody>
                    <a:bodyPr/>
                    <a:lstStyle/>
                    <a:p>
                      <a:r>
                        <a:rPr lang="en-US" sz="1600" dirty="0"/>
                        <a:t>The first 75 days after the Tribulation is the period where the Millennial Temple is built, and the government is established.  This festival commemorates the rededication of the Second Temple in Jerusalem at the time of the Maccabean Revolt (2nd century BC).</a:t>
                      </a:r>
                    </a:p>
                  </a:txBody>
                  <a:tcPr/>
                </a:tc>
                <a:tc>
                  <a:txBody>
                    <a:bodyPr/>
                    <a:lstStyle/>
                    <a:p>
                      <a:r>
                        <a:rPr lang="en-US" sz="1600" dirty="0"/>
                        <a:t>Thursday,</a:t>
                      </a:r>
                    </a:p>
                    <a:p>
                      <a:r>
                        <a:rPr lang="en-US" sz="1600" dirty="0"/>
                        <a:t>December 3, 2037</a:t>
                      </a:r>
                    </a:p>
                  </a:txBody>
                  <a:tcPr/>
                </a:tc>
                <a:extLst>
                  <a:ext uri="{0D108BD9-81ED-4DB2-BD59-A6C34878D82A}">
                    <a16:rowId xmlns:a16="http://schemas.microsoft.com/office/drawing/2014/main" val="1407966333"/>
                  </a:ext>
                </a:extLst>
              </a:tr>
            </a:tbl>
          </a:graphicData>
        </a:graphic>
      </p:graphicFrame>
    </p:spTree>
    <p:extLst>
      <p:ext uri="{BB962C8B-B14F-4D97-AF65-F5344CB8AC3E}">
        <p14:creationId xmlns:p14="http://schemas.microsoft.com/office/powerpoint/2010/main" val="289963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181D4-1FBB-D869-AB31-04CBB883AA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08A17-E625-7B61-3352-7F3F602B56AA}"/>
              </a:ext>
            </a:extLst>
          </p:cNvPr>
          <p:cNvSpPr>
            <a:spLocks noGrp="1"/>
          </p:cNvSpPr>
          <p:nvPr>
            <p:ph type="ctrTitle"/>
          </p:nvPr>
        </p:nvSpPr>
        <p:spPr>
          <a:xfrm>
            <a:off x="6991350" y="487018"/>
            <a:ext cx="4179570" cy="3377354"/>
          </a:xfrm>
        </p:spPr>
        <p:txBody>
          <a:bodyPr/>
          <a:lstStyle/>
          <a:p>
            <a:r>
              <a:rPr lang="en-US" dirty="0"/>
              <a:t>What evidence is there of Satan’s rise to power?</a:t>
            </a:r>
          </a:p>
        </p:txBody>
      </p:sp>
    </p:spTree>
    <p:extLst>
      <p:ext uri="{BB962C8B-B14F-4D97-AF65-F5344CB8AC3E}">
        <p14:creationId xmlns:p14="http://schemas.microsoft.com/office/powerpoint/2010/main" val="296154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E0904-EE91-07E4-E8A7-A6C52514C0C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5C080B0-8BBC-9D2F-6D7F-664341D10A7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38</a:t>
            </a:fld>
            <a:endParaRPr lang="en-US" dirty="0"/>
          </a:p>
        </p:txBody>
      </p:sp>
      <p:sp>
        <p:nvSpPr>
          <p:cNvPr id="2" name="Title 1">
            <a:extLst>
              <a:ext uri="{FF2B5EF4-FFF2-40B4-BE49-F238E27FC236}">
                <a16:creationId xmlns:a16="http://schemas.microsoft.com/office/drawing/2014/main" id="{7689330C-F816-FDAF-5D22-B64C52ECC70C}"/>
              </a:ext>
            </a:extLst>
          </p:cNvPr>
          <p:cNvSpPr>
            <a:spLocks noGrp="1"/>
          </p:cNvSpPr>
          <p:nvPr>
            <p:ph type="title"/>
          </p:nvPr>
        </p:nvSpPr>
        <p:spPr>
          <a:xfrm>
            <a:off x="2933700" y="568961"/>
            <a:ext cx="8420100" cy="1780860"/>
          </a:xfrm>
        </p:spPr>
        <p:txBody>
          <a:bodyPr/>
          <a:lstStyle/>
          <a:p>
            <a:r>
              <a:rPr lang="en-US" b="1" dirty="0"/>
              <a:t>The re-emergence of the Babylonian system</a:t>
            </a:r>
          </a:p>
        </p:txBody>
      </p:sp>
      <p:sp>
        <p:nvSpPr>
          <p:cNvPr id="24" name="Text Placeholder 2">
            <a:extLst>
              <a:ext uri="{FF2B5EF4-FFF2-40B4-BE49-F238E27FC236}">
                <a16:creationId xmlns:a16="http://schemas.microsoft.com/office/drawing/2014/main" id="{6E1C1E71-A056-F316-1F0F-8846A589CA27}"/>
              </a:ext>
            </a:extLst>
          </p:cNvPr>
          <p:cNvSpPr txBox="1">
            <a:spLocks/>
          </p:cNvSpPr>
          <p:nvPr/>
        </p:nvSpPr>
        <p:spPr>
          <a:xfrm>
            <a:off x="0" y="2349820"/>
            <a:ext cx="11661422" cy="45081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en-US" dirty="0">
                <a:solidFill>
                  <a:schemeClr val="accent6">
                    <a:lumMod val="75000"/>
                  </a:schemeClr>
                </a:solidFill>
              </a:rPr>
              <a:t>“This is the inscription that was written:</a:t>
            </a:r>
          </a:p>
          <a:p>
            <a:pPr marL="914400" lvl="2" indent="0" algn="just">
              <a:buNone/>
            </a:pPr>
            <a:r>
              <a:rPr lang="en-US" sz="2400" b="1" dirty="0">
                <a:solidFill>
                  <a:schemeClr val="accent6">
                    <a:lumMod val="75000"/>
                  </a:schemeClr>
                </a:solidFill>
              </a:rPr>
              <a:t>Mene, Mene, Tekel, </a:t>
            </a:r>
            <a:r>
              <a:rPr lang="en-US" sz="2400" b="1" dirty="0" err="1">
                <a:solidFill>
                  <a:schemeClr val="accent6">
                    <a:lumMod val="75000"/>
                  </a:schemeClr>
                </a:solidFill>
              </a:rPr>
              <a:t>Parsin</a:t>
            </a:r>
            <a:endParaRPr lang="en-US" sz="2400" b="1" dirty="0">
              <a:solidFill>
                <a:schemeClr val="accent6">
                  <a:lumMod val="75000"/>
                </a:schemeClr>
              </a:solidFill>
            </a:endParaRPr>
          </a:p>
          <a:p>
            <a:pPr marL="457200" lvl="1" indent="0" algn="just">
              <a:buNone/>
            </a:pPr>
            <a:r>
              <a:rPr lang="en-US" dirty="0">
                <a:solidFill>
                  <a:schemeClr val="accent6">
                    <a:lumMod val="75000"/>
                  </a:schemeClr>
                </a:solidFill>
              </a:rPr>
              <a:t>Here is what these words mean:</a:t>
            </a:r>
          </a:p>
          <a:p>
            <a:pPr marL="914400" lvl="2" indent="0" algn="just">
              <a:buNone/>
            </a:pPr>
            <a:r>
              <a:rPr lang="en-US" sz="2400" b="1" dirty="0">
                <a:solidFill>
                  <a:schemeClr val="accent6">
                    <a:lumMod val="75000"/>
                  </a:schemeClr>
                </a:solidFill>
              </a:rPr>
              <a:t>Mene</a:t>
            </a:r>
            <a:r>
              <a:rPr lang="en-US" sz="2400" dirty="0">
                <a:solidFill>
                  <a:schemeClr val="accent6">
                    <a:lumMod val="75000"/>
                  </a:schemeClr>
                </a:solidFill>
              </a:rPr>
              <a:t>: God has numbered the days of your reign and brought it to an end.</a:t>
            </a:r>
          </a:p>
          <a:p>
            <a:pPr marL="914400" lvl="2" indent="0" algn="just">
              <a:buNone/>
            </a:pPr>
            <a:r>
              <a:rPr lang="en-US" sz="2400" b="1" dirty="0">
                <a:solidFill>
                  <a:schemeClr val="accent6">
                    <a:lumMod val="75000"/>
                  </a:schemeClr>
                </a:solidFill>
              </a:rPr>
              <a:t>Tekel</a:t>
            </a:r>
            <a:r>
              <a:rPr lang="en-US" sz="2400" dirty="0">
                <a:solidFill>
                  <a:schemeClr val="accent6">
                    <a:lumMod val="75000"/>
                  </a:schemeClr>
                </a:solidFill>
              </a:rPr>
              <a:t>: You have been weighed on the scales and found wanting.</a:t>
            </a:r>
          </a:p>
          <a:p>
            <a:pPr marL="914400" lvl="2" indent="0" algn="just">
              <a:buNone/>
            </a:pPr>
            <a:r>
              <a:rPr lang="en-US" sz="2400" b="1" dirty="0">
                <a:solidFill>
                  <a:schemeClr val="accent6">
                    <a:lumMod val="75000"/>
                  </a:schemeClr>
                </a:solidFill>
              </a:rPr>
              <a:t>Peres</a:t>
            </a:r>
            <a:r>
              <a:rPr lang="en-US" sz="2400" dirty="0">
                <a:solidFill>
                  <a:schemeClr val="accent6">
                    <a:lumMod val="75000"/>
                  </a:schemeClr>
                </a:solidFill>
              </a:rPr>
              <a:t>: Your kingdom is divided and given to the Medes and Persians.”</a:t>
            </a:r>
          </a:p>
          <a:p>
            <a:pPr marL="914400" lvl="2" indent="0" algn="just">
              <a:buNone/>
            </a:pPr>
            <a:endParaRPr lang="en-US" sz="2200" dirty="0">
              <a:solidFill>
                <a:schemeClr val="accent6">
                  <a:lumMod val="75000"/>
                </a:schemeClr>
              </a:solidFill>
            </a:endParaRPr>
          </a:p>
          <a:p>
            <a:pPr marL="457200" lvl="1" indent="0" algn="just">
              <a:buNone/>
            </a:pPr>
            <a:r>
              <a:rPr lang="en-US" sz="2200" dirty="0">
                <a:solidFill>
                  <a:schemeClr val="accent6">
                    <a:lumMod val="75000"/>
                  </a:schemeClr>
                </a:solidFill>
              </a:rPr>
              <a:t>“That very night Belshazzar, king of the Babylonians, was slain, and Darius the Mede took over the kingdom, at the age of sixty-two.” </a:t>
            </a:r>
            <a:r>
              <a:rPr lang="en-US" sz="2200" dirty="0"/>
              <a:t>Daniel 5:25-28,30-31</a:t>
            </a:r>
          </a:p>
        </p:txBody>
      </p:sp>
      <p:sp>
        <p:nvSpPr>
          <p:cNvPr id="3" name="Text Placeholder 2">
            <a:extLst>
              <a:ext uri="{FF2B5EF4-FFF2-40B4-BE49-F238E27FC236}">
                <a16:creationId xmlns:a16="http://schemas.microsoft.com/office/drawing/2014/main" id="{AA8D3EFD-7C2C-AED0-D938-D8B6BB69C64A}"/>
              </a:ext>
            </a:extLst>
          </p:cNvPr>
          <p:cNvSpPr txBox="1">
            <a:spLocks/>
          </p:cNvSpPr>
          <p:nvPr/>
        </p:nvSpPr>
        <p:spPr>
          <a:xfrm>
            <a:off x="0" y="5991571"/>
            <a:ext cx="11661422" cy="4976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3600" dirty="0">
                <a:solidFill>
                  <a:srgbClr val="0070C0"/>
                </a:solidFill>
              </a:rPr>
              <a:t>This occurred in 539 BC</a:t>
            </a:r>
          </a:p>
        </p:txBody>
      </p:sp>
    </p:spTree>
    <p:extLst>
      <p:ext uri="{BB962C8B-B14F-4D97-AF65-F5344CB8AC3E}">
        <p14:creationId xmlns:p14="http://schemas.microsoft.com/office/powerpoint/2010/main" val="166184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dissolve">
                                      <p:cBhvr>
                                        <p:cTn id="7" dur="500"/>
                                        <p:tgtEl>
                                          <p:spTgt spid="2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dissolve">
                                      <p:cBhvr>
                                        <p:cTn id="11" dur="500"/>
                                        <p:tgtEl>
                                          <p:spTgt spid="24">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animEffect transition="in" filter="dissolve">
                                      <p:cBhvr>
                                        <p:cTn id="15" dur="500"/>
                                        <p:tgtEl>
                                          <p:spTgt spid="24">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animEffect transition="in" filter="dissolve">
                                      <p:cBhvr>
                                        <p:cTn id="19" dur="500"/>
                                        <p:tgtEl>
                                          <p:spTgt spid="24">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animEffect transition="in" filter="dissolve">
                                      <p:cBhvr>
                                        <p:cTn id="23" dur="500"/>
                                        <p:tgtEl>
                                          <p:spTgt spid="24">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24">
                                            <p:txEl>
                                              <p:pRg st="5" end="5"/>
                                            </p:txEl>
                                          </p:spTgt>
                                        </p:tgtEl>
                                        <p:attrNameLst>
                                          <p:attrName>style.visibility</p:attrName>
                                        </p:attrNameLst>
                                      </p:cBhvr>
                                      <p:to>
                                        <p:strVal val="visible"/>
                                      </p:to>
                                    </p:set>
                                    <p:animEffect transition="in" filter="dissolve">
                                      <p:cBhvr>
                                        <p:cTn id="27" dur="500"/>
                                        <p:tgtEl>
                                          <p:spTgt spid="24">
                                            <p:txEl>
                                              <p:pRg st="5" end="5"/>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24">
                                            <p:txEl>
                                              <p:pRg st="7" end="7"/>
                                            </p:txEl>
                                          </p:spTgt>
                                        </p:tgtEl>
                                        <p:attrNameLst>
                                          <p:attrName>style.visibility</p:attrName>
                                        </p:attrNameLst>
                                      </p:cBhvr>
                                      <p:to>
                                        <p:strVal val="visible"/>
                                      </p:to>
                                    </p:set>
                                    <p:animEffect transition="in" filter="dissolve">
                                      <p:cBhvr>
                                        <p:cTn id="31" dur="500"/>
                                        <p:tgtEl>
                                          <p:spTgt spid="24">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9C25-03DD-F944-80A3-D49B07344F2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74CA2C-8A07-3D1A-8BA1-E2D36467C6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39</a:t>
            </a:fld>
            <a:endParaRPr lang="en-US" dirty="0"/>
          </a:p>
        </p:txBody>
      </p:sp>
      <p:sp>
        <p:nvSpPr>
          <p:cNvPr id="2" name="Title 1">
            <a:extLst>
              <a:ext uri="{FF2B5EF4-FFF2-40B4-BE49-F238E27FC236}">
                <a16:creationId xmlns:a16="http://schemas.microsoft.com/office/drawing/2014/main" id="{D23540B4-156A-BC6F-4E05-005B1B4DD979}"/>
              </a:ext>
            </a:extLst>
          </p:cNvPr>
          <p:cNvSpPr>
            <a:spLocks noGrp="1"/>
          </p:cNvSpPr>
          <p:nvPr>
            <p:ph type="title"/>
          </p:nvPr>
        </p:nvSpPr>
        <p:spPr>
          <a:xfrm>
            <a:off x="2933700" y="568961"/>
            <a:ext cx="8420100" cy="1780860"/>
          </a:xfrm>
        </p:spPr>
        <p:txBody>
          <a:bodyPr/>
          <a:lstStyle/>
          <a:p>
            <a:r>
              <a:rPr lang="en-US" b="1" dirty="0"/>
              <a:t>The re-emergence of the Babylonian system</a:t>
            </a:r>
          </a:p>
        </p:txBody>
      </p:sp>
      <p:sp>
        <p:nvSpPr>
          <p:cNvPr id="24" name="Text Placeholder 2">
            <a:extLst>
              <a:ext uri="{FF2B5EF4-FFF2-40B4-BE49-F238E27FC236}">
                <a16:creationId xmlns:a16="http://schemas.microsoft.com/office/drawing/2014/main" id="{7846462C-3D99-1B68-D137-590D38A0B8B1}"/>
              </a:ext>
            </a:extLst>
          </p:cNvPr>
          <p:cNvSpPr txBox="1">
            <a:spLocks/>
          </p:cNvSpPr>
          <p:nvPr/>
        </p:nvSpPr>
        <p:spPr>
          <a:xfrm>
            <a:off x="0" y="2834406"/>
            <a:ext cx="11661422" cy="2729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en-US" dirty="0"/>
              <a:t>These are units of money: </a:t>
            </a:r>
          </a:p>
          <a:p>
            <a:pPr marL="914400" lvl="2" indent="0" algn="just">
              <a:buNone/>
            </a:pPr>
            <a:r>
              <a:rPr lang="en-US" sz="2400" dirty="0"/>
              <a:t>Mene = mina = 50 shekels</a:t>
            </a:r>
          </a:p>
          <a:p>
            <a:pPr marL="914400" lvl="2" indent="0" algn="just">
              <a:buNone/>
            </a:pPr>
            <a:r>
              <a:rPr lang="en-US" sz="2400" dirty="0"/>
              <a:t>Tekel = shekel</a:t>
            </a:r>
          </a:p>
          <a:p>
            <a:pPr marL="914400" lvl="2" indent="0" algn="just">
              <a:buNone/>
            </a:pPr>
            <a:r>
              <a:rPr lang="en-US" sz="2400" dirty="0" err="1"/>
              <a:t>Parsin</a:t>
            </a:r>
            <a:r>
              <a:rPr lang="en-US" sz="2400" dirty="0"/>
              <a:t> = 1/2 mina = 25 shekels</a:t>
            </a:r>
          </a:p>
          <a:p>
            <a:pPr marL="914400" lvl="2" indent="0" algn="just">
              <a:buNone/>
            </a:pPr>
            <a:endParaRPr lang="en-US" sz="1600" dirty="0"/>
          </a:p>
          <a:p>
            <a:pPr marL="457200" lvl="1" indent="0" algn="just">
              <a:buNone/>
            </a:pPr>
            <a:r>
              <a:rPr lang="en-US" dirty="0"/>
              <a:t>Therefore, the prophecy equates to:</a:t>
            </a:r>
          </a:p>
          <a:p>
            <a:pPr marL="914400" lvl="2" indent="0" algn="just">
              <a:buNone/>
            </a:pPr>
            <a:r>
              <a:rPr lang="en-US" sz="2400" dirty="0"/>
              <a:t>50+50+1+25 = 126 shekels x 20 gerahs/shekel = 2,520 prophetic years.</a:t>
            </a:r>
          </a:p>
        </p:txBody>
      </p:sp>
      <p:sp>
        <p:nvSpPr>
          <p:cNvPr id="3" name="Text Placeholder 2">
            <a:extLst>
              <a:ext uri="{FF2B5EF4-FFF2-40B4-BE49-F238E27FC236}">
                <a16:creationId xmlns:a16="http://schemas.microsoft.com/office/drawing/2014/main" id="{96C9459B-00AD-D579-CCB3-C5E8B7B56471}"/>
              </a:ext>
            </a:extLst>
          </p:cNvPr>
          <p:cNvSpPr txBox="1">
            <a:spLocks/>
          </p:cNvSpPr>
          <p:nvPr/>
        </p:nvSpPr>
        <p:spPr>
          <a:xfrm>
            <a:off x="1197303" y="5564369"/>
            <a:ext cx="9266815" cy="11571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3600" dirty="0">
                <a:solidFill>
                  <a:srgbClr val="0070C0"/>
                </a:solidFill>
              </a:rPr>
              <a:t>A new Babylonian system should rise 2,486 calendar years after Babylon’s destruction</a:t>
            </a:r>
          </a:p>
        </p:txBody>
      </p:sp>
      <p:sp>
        <p:nvSpPr>
          <p:cNvPr id="4" name="Text Placeholder 2">
            <a:extLst>
              <a:ext uri="{FF2B5EF4-FFF2-40B4-BE49-F238E27FC236}">
                <a16:creationId xmlns:a16="http://schemas.microsoft.com/office/drawing/2014/main" id="{9D8239A0-BE95-3D0A-1CA9-3812BE00AA47}"/>
              </a:ext>
            </a:extLst>
          </p:cNvPr>
          <p:cNvSpPr txBox="1">
            <a:spLocks/>
          </p:cNvSpPr>
          <p:nvPr/>
        </p:nvSpPr>
        <p:spPr>
          <a:xfrm>
            <a:off x="0" y="2349821"/>
            <a:ext cx="11661422" cy="4845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dirty="0">
                <a:solidFill>
                  <a:srgbClr val="0070C0"/>
                </a:solidFill>
              </a:rPr>
              <a:t>Mene, Mene, Tekel, </a:t>
            </a:r>
            <a:r>
              <a:rPr lang="en-US" dirty="0" err="1">
                <a:solidFill>
                  <a:srgbClr val="0070C0"/>
                </a:solidFill>
              </a:rPr>
              <a:t>Parsin</a:t>
            </a:r>
            <a:endParaRPr lang="en-US" dirty="0">
              <a:solidFill>
                <a:srgbClr val="0070C0"/>
              </a:solidFill>
            </a:endParaRPr>
          </a:p>
        </p:txBody>
      </p:sp>
    </p:spTree>
    <p:extLst>
      <p:ext uri="{BB962C8B-B14F-4D97-AF65-F5344CB8AC3E}">
        <p14:creationId xmlns:p14="http://schemas.microsoft.com/office/powerpoint/2010/main" val="136828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dissolve">
                                      <p:cBhvr>
                                        <p:cTn id="12" dur="500"/>
                                        <p:tgtEl>
                                          <p:spTgt spid="24">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4">
                                            <p:txEl>
                                              <p:pRg st="1" end="1"/>
                                            </p:txEl>
                                          </p:spTgt>
                                        </p:tgtEl>
                                        <p:attrNameLst>
                                          <p:attrName>style.visibility</p:attrName>
                                        </p:attrNameLst>
                                      </p:cBhvr>
                                      <p:to>
                                        <p:strVal val="visible"/>
                                      </p:to>
                                    </p:set>
                                    <p:animEffect transition="in" filter="dissolve">
                                      <p:cBhvr>
                                        <p:cTn id="15" dur="500"/>
                                        <p:tgtEl>
                                          <p:spTgt spid="24">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4">
                                            <p:txEl>
                                              <p:pRg st="2" end="2"/>
                                            </p:txEl>
                                          </p:spTgt>
                                        </p:tgtEl>
                                        <p:attrNameLst>
                                          <p:attrName>style.visibility</p:attrName>
                                        </p:attrNameLst>
                                      </p:cBhvr>
                                      <p:to>
                                        <p:strVal val="visible"/>
                                      </p:to>
                                    </p:set>
                                    <p:animEffect transition="in" filter="dissolve">
                                      <p:cBhvr>
                                        <p:cTn id="18" dur="500"/>
                                        <p:tgtEl>
                                          <p:spTgt spid="24">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4">
                                            <p:txEl>
                                              <p:pRg st="3" end="3"/>
                                            </p:txEl>
                                          </p:spTgt>
                                        </p:tgtEl>
                                        <p:attrNameLst>
                                          <p:attrName>style.visibility</p:attrName>
                                        </p:attrNameLst>
                                      </p:cBhvr>
                                      <p:to>
                                        <p:strVal val="visible"/>
                                      </p:to>
                                    </p:set>
                                    <p:animEffect transition="in" filter="dissolve">
                                      <p:cBhvr>
                                        <p:cTn id="21" dur="500"/>
                                        <p:tgtEl>
                                          <p:spTgt spid="2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4">
                                            <p:txEl>
                                              <p:pRg st="5" end="5"/>
                                            </p:txEl>
                                          </p:spTgt>
                                        </p:tgtEl>
                                        <p:attrNameLst>
                                          <p:attrName>style.visibility</p:attrName>
                                        </p:attrNameLst>
                                      </p:cBhvr>
                                      <p:to>
                                        <p:strVal val="visible"/>
                                      </p:to>
                                    </p:set>
                                    <p:animEffect transition="in" filter="dissolve">
                                      <p:cBhvr>
                                        <p:cTn id="26" dur="500"/>
                                        <p:tgtEl>
                                          <p:spTgt spid="24">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24">
                                            <p:txEl>
                                              <p:pRg st="6" end="6"/>
                                            </p:txEl>
                                          </p:spTgt>
                                        </p:tgtEl>
                                        <p:attrNameLst>
                                          <p:attrName>style.visibility</p:attrName>
                                        </p:attrNameLst>
                                      </p:cBhvr>
                                      <p:to>
                                        <p:strVal val="visible"/>
                                      </p:to>
                                    </p:set>
                                    <p:animEffect transition="in" filter="dissolve">
                                      <p:cBhvr>
                                        <p:cTn id="29" dur="500"/>
                                        <p:tgtEl>
                                          <p:spTgt spid="2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FEEDE-F7D6-06E6-5231-533994BFDCF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05E7B1E-F2FD-6CC1-8A47-7D2083FC77B9}"/>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4</a:t>
            </a:fld>
            <a:endParaRPr lang="en-US" dirty="0"/>
          </a:p>
        </p:txBody>
      </p:sp>
      <p:sp>
        <p:nvSpPr>
          <p:cNvPr id="2" name="Title 1">
            <a:extLst>
              <a:ext uri="{FF2B5EF4-FFF2-40B4-BE49-F238E27FC236}">
                <a16:creationId xmlns:a16="http://schemas.microsoft.com/office/drawing/2014/main" id="{A945A063-9B73-87FE-A8BC-B98C4C562EE8}"/>
              </a:ext>
            </a:extLst>
          </p:cNvPr>
          <p:cNvSpPr>
            <a:spLocks noGrp="1"/>
          </p:cNvSpPr>
          <p:nvPr>
            <p:ph type="title"/>
          </p:nvPr>
        </p:nvSpPr>
        <p:spPr>
          <a:xfrm>
            <a:off x="2933700" y="568961"/>
            <a:ext cx="8420100" cy="1780860"/>
          </a:xfrm>
        </p:spPr>
        <p:txBody>
          <a:bodyPr/>
          <a:lstStyle/>
          <a:p>
            <a:r>
              <a:rPr lang="en-US" b="1" dirty="0"/>
              <a:t>Never take prophetic analysis at face value</a:t>
            </a:r>
          </a:p>
        </p:txBody>
      </p:sp>
      <p:sp>
        <p:nvSpPr>
          <p:cNvPr id="3" name="Text Placeholder 2">
            <a:extLst>
              <a:ext uri="{FF2B5EF4-FFF2-40B4-BE49-F238E27FC236}">
                <a16:creationId xmlns:a16="http://schemas.microsoft.com/office/drawing/2014/main" id="{B3CE3ED6-E3A9-71FA-FE1E-4907F696F925}"/>
              </a:ext>
            </a:extLst>
          </p:cNvPr>
          <p:cNvSpPr txBox="1">
            <a:spLocks/>
          </p:cNvSpPr>
          <p:nvPr/>
        </p:nvSpPr>
        <p:spPr>
          <a:xfrm>
            <a:off x="0" y="2349820"/>
            <a:ext cx="11661422" cy="39392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dirty="0"/>
              <a:t>Why prophetic interpretations fail</a:t>
            </a:r>
          </a:p>
          <a:p>
            <a:pPr lvl="2" algn="just">
              <a:buFont typeface="Wingdings" pitchFamily="2" charset="2"/>
              <a:buChar char="Ø"/>
            </a:pPr>
            <a:r>
              <a:rPr lang="en-US" sz="2400" dirty="0"/>
              <a:t>They try to bend scripture to their ideology</a:t>
            </a:r>
          </a:p>
          <a:p>
            <a:pPr lvl="2" algn="just">
              <a:buFont typeface="Wingdings" pitchFamily="2" charset="2"/>
              <a:buChar char="Ø"/>
            </a:pPr>
            <a:r>
              <a:rPr lang="en-US" sz="2400" dirty="0"/>
              <a:t>They claim special insights that have no basis in scripture</a:t>
            </a:r>
          </a:p>
          <a:p>
            <a:pPr lvl="1" algn="just">
              <a:buFont typeface="Wingdings" pitchFamily="2" charset="2"/>
              <a:buChar char="Ø"/>
            </a:pPr>
            <a:endParaRPr lang="en-US" dirty="0"/>
          </a:p>
          <a:p>
            <a:pPr lvl="1" algn="just">
              <a:buFont typeface="Wingdings" pitchFamily="2" charset="2"/>
              <a:buChar char="Ø"/>
            </a:pPr>
            <a:r>
              <a:rPr lang="en-US" dirty="0"/>
              <a:t>I have no special knowledge, insights, or revelation by God</a:t>
            </a:r>
          </a:p>
          <a:p>
            <a:pPr lvl="2" algn="just">
              <a:buFont typeface="Wingdings" pitchFamily="2" charset="2"/>
              <a:buChar char="Ø"/>
            </a:pPr>
            <a:r>
              <a:rPr lang="en-US" sz="2400" dirty="0"/>
              <a:t>I admit my analysis is inherently flawed</a:t>
            </a:r>
          </a:p>
          <a:p>
            <a:pPr lvl="2" algn="just">
              <a:buFont typeface="Wingdings" pitchFamily="2" charset="2"/>
              <a:buChar char="Ø"/>
            </a:pPr>
            <a:r>
              <a:rPr lang="en-US" sz="2400" dirty="0"/>
              <a:t>I take scripture literally and allow it to guide my conclusions</a:t>
            </a:r>
          </a:p>
          <a:p>
            <a:pPr lvl="2" algn="just">
              <a:buFont typeface="Wingdings" pitchFamily="2" charset="2"/>
              <a:buChar char="Ø"/>
            </a:pPr>
            <a:r>
              <a:rPr lang="en-US" sz="2400" dirty="0"/>
              <a:t>I attempt to validate my theory through multiple prophecies within scripture</a:t>
            </a:r>
          </a:p>
          <a:p>
            <a:pPr lvl="1" algn="just">
              <a:buFont typeface="Wingdings" pitchFamily="2" charset="2"/>
              <a:buChar char="Ø"/>
            </a:pPr>
            <a:endParaRPr lang="en-US" dirty="0"/>
          </a:p>
          <a:p>
            <a:pPr lvl="2" algn="just">
              <a:buFont typeface="Wingdings" pitchFamily="2" charset="2"/>
              <a:buChar char="Ø"/>
            </a:pPr>
            <a:endParaRPr lang="en-US" dirty="0"/>
          </a:p>
        </p:txBody>
      </p:sp>
    </p:spTree>
    <p:extLst>
      <p:ext uri="{BB962C8B-B14F-4D97-AF65-F5344CB8AC3E}">
        <p14:creationId xmlns:p14="http://schemas.microsoft.com/office/powerpoint/2010/main" val="238553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childTnLst>
                          </p:cTn>
                        </p:par>
                        <p:par>
                          <p:cTn id="31" fill="hold">
                            <p:stCondLst>
                              <p:cond delay="1000"/>
                            </p:stCondLst>
                            <p:childTnLst>
                              <p:par>
                                <p:cTn id="32" presetID="9" presetClass="entr" presetSubtype="0" fill="hold"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C49F1-5BC2-8064-B342-A8E8ED09CEF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7FA4993-25B3-E814-A485-BBC8AA0FC020}"/>
              </a:ext>
            </a:extLst>
          </p:cNvPr>
          <p:cNvSpPr txBox="1"/>
          <p:nvPr/>
        </p:nvSpPr>
        <p:spPr>
          <a:xfrm>
            <a:off x="225494" y="4642786"/>
            <a:ext cx="9875520" cy="246221"/>
          </a:xfrm>
          <a:prstGeom prst="rect">
            <a:avLst/>
          </a:prstGeom>
          <a:pattFill prst="pct20">
            <a:fgClr>
              <a:schemeClr val="accent6">
                <a:lumMod val="75000"/>
              </a:schemeClr>
            </a:fgClr>
            <a:bgClr>
              <a:schemeClr val="bg1"/>
            </a:bgClr>
          </a:pattFill>
          <a:ln>
            <a:solidFill>
              <a:schemeClr val="tx1"/>
            </a:solidFill>
          </a:ln>
        </p:spPr>
        <p:txBody>
          <a:bodyPr wrap="square" rtlCol="0">
            <a:spAutoFit/>
          </a:bodyPr>
          <a:lstStyle/>
          <a:p>
            <a:pPr algn="ctr"/>
            <a:endParaRPr lang="en-US" sz="1000" dirty="0"/>
          </a:p>
        </p:txBody>
      </p:sp>
      <p:sp>
        <p:nvSpPr>
          <p:cNvPr id="5" name="Slide Number Placeholder 4">
            <a:extLst>
              <a:ext uri="{FF2B5EF4-FFF2-40B4-BE49-F238E27FC236}">
                <a16:creationId xmlns:a16="http://schemas.microsoft.com/office/drawing/2014/main" id="{F3E4F9EB-1B68-AC45-06FF-7E0E3C04A5A7}"/>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40</a:t>
            </a:fld>
            <a:endParaRPr lang="en-US" dirty="0"/>
          </a:p>
        </p:txBody>
      </p:sp>
      <p:sp>
        <p:nvSpPr>
          <p:cNvPr id="3" name="Title 1">
            <a:extLst>
              <a:ext uri="{FF2B5EF4-FFF2-40B4-BE49-F238E27FC236}">
                <a16:creationId xmlns:a16="http://schemas.microsoft.com/office/drawing/2014/main" id="{3F3D8DD7-DCC4-4393-16EF-4DA24AB43DAB}"/>
              </a:ext>
            </a:extLst>
          </p:cNvPr>
          <p:cNvSpPr>
            <a:spLocks noGrp="1"/>
          </p:cNvSpPr>
          <p:nvPr>
            <p:ph type="title"/>
          </p:nvPr>
        </p:nvSpPr>
        <p:spPr>
          <a:xfrm>
            <a:off x="2933700" y="568961"/>
            <a:ext cx="8420100" cy="1780860"/>
          </a:xfrm>
        </p:spPr>
        <p:txBody>
          <a:bodyPr/>
          <a:lstStyle/>
          <a:p>
            <a:r>
              <a:rPr lang="en-US" b="1" dirty="0"/>
              <a:t>The handwriting on the wall</a:t>
            </a:r>
          </a:p>
        </p:txBody>
      </p:sp>
      <p:sp>
        <p:nvSpPr>
          <p:cNvPr id="6" name="TextBox 5">
            <a:extLst>
              <a:ext uri="{FF2B5EF4-FFF2-40B4-BE49-F238E27FC236}">
                <a16:creationId xmlns:a16="http://schemas.microsoft.com/office/drawing/2014/main" id="{DED7985D-9F69-65AF-B79B-1E63097B4AE1}"/>
              </a:ext>
            </a:extLst>
          </p:cNvPr>
          <p:cNvSpPr txBox="1"/>
          <p:nvPr/>
        </p:nvSpPr>
        <p:spPr>
          <a:xfrm>
            <a:off x="10046266" y="4642453"/>
            <a:ext cx="1920240" cy="246888"/>
          </a:xfrm>
          <a:prstGeom prst="rect">
            <a:avLst/>
          </a:prstGeom>
          <a:pattFill prst="pct20">
            <a:fgClr>
              <a:srgbClr val="0070C0"/>
            </a:fgClr>
            <a:bgClr>
              <a:schemeClr val="bg1"/>
            </a:bgClr>
          </a:pattFill>
          <a:ln>
            <a:solidFill>
              <a:schemeClr val="tx1"/>
            </a:solidFill>
          </a:ln>
        </p:spPr>
        <p:txBody>
          <a:bodyPr wrap="square" rtlCol="0">
            <a:spAutoFit/>
          </a:bodyPr>
          <a:lstStyle/>
          <a:p>
            <a:pPr algn="ctr"/>
            <a:endParaRPr lang="en-US" sz="1000" dirty="0"/>
          </a:p>
        </p:txBody>
      </p:sp>
      <p:grpSp>
        <p:nvGrpSpPr>
          <p:cNvPr id="55" name="Group 54">
            <a:extLst>
              <a:ext uri="{FF2B5EF4-FFF2-40B4-BE49-F238E27FC236}">
                <a16:creationId xmlns:a16="http://schemas.microsoft.com/office/drawing/2014/main" id="{62ECB5D0-DC8B-F7AA-66FF-076F6013F522}"/>
              </a:ext>
            </a:extLst>
          </p:cNvPr>
          <p:cNvGrpSpPr/>
          <p:nvPr/>
        </p:nvGrpSpPr>
        <p:grpSpPr>
          <a:xfrm>
            <a:off x="234160" y="3665436"/>
            <a:ext cx="4170499" cy="2623603"/>
            <a:chOff x="234160" y="2003128"/>
            <a:chExt cx="4170499" cy="2623603"/>
          </a:xfrm>
        </p:grpSpPr>
        <p:grpSp>
          <p:nvGrpSpPr>
            <p:cNvPr id="53" name="Group 52">
              <a:extLst>
                <a:ext uri="{FF2B5EF4-FFF2-40B4-BE49-F238E27FC236}">
                  <a16:creationId xmlns:a16="http://schemas.microsoft.com/office/drawing/2014/main" id="{163E4A60-22F5-2559-B581-2DA7687693FC}"/>
                </a:ext>
              </a:extLst>
            </p:cNvPr>
            <p:cNvGrpSpPr/>
            <p:nvPr/>
          </p:nvGrpSpPr>
          <p:grpSpPr>
            <a:xfrm>
              <a:off x="270737" y="3377688"/>
              <a:ext cx="4133922" cy="1249043"/>
              <a:chOff x="2206942" y="2991332"/>
              <a:chExt cx="4133922" cy="1249043"/>
            </a:xfrm>
          </p:grpSpPr>
          <p:cxnSp>
            <p:nvCxnSpPr>
              <p:cNvPr id="18" name="Straight Arrow Connector 87">
                <a:extLst>
                  <a:ext uri="{FF2B5EF4-FFF2-40B4-BE49-F238E27FC236}">
                    <a16:creationId xmlns:a16="http://schemas.microsoft.com/office/drawing/2014/main" id="{A9FF489C-E747-EC15-3B2A-5F80E6094DE7}"/>
                  </a:ext>
                </a:extLst>
              </p:cNvPr>
              <p:cNvCxnSpPr>
                <a:cxnSpLocks/>
                <a:stCxn id="21" idx="1"/>
                <a:endCxn id="15" idx="2"/>
              </p:cNvCxnSpPr>
              <p:nvPr/>
            </p:nvCxnSpPr>
            <p:spPr>
              <a:xfrm rot="10800000">
                <a:off x="2206942" y="2991332"/>
                <a:ext cx="354911" cy="787379"/>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8E6598F-B3BA-520C-6B2C-C99BF737DEAA}"/>
                  </a:ext>
                </a:extLst>
              </p:cNvPr>
              <p:cNvSpPr txBox="1"/>
              <p:nvPr/>
            </p:nvSpPr>
            <p:spPr>
              <a:xfrm>
                <a:off x="2561852" y="3317045"/>
                <a:ext cx="3779012" cy="923330"/>
              </a:xfrm>
              <a:prstGeom prst="rect">
                <a:avLst/>
              </a:prstGeom>
              <a:noFill/>
            </p:spPr>
            <p:txBody>
              <a:bodyPr wrap="square" rtlCol="0">
                <a:spAutoFit/>
              </a:bodyPr>
              <a:lstStyle/>
              <a:p>
                <a:r>
                  <a:rPr lang="en-US" b="1" dirty="0"/>
                  <a:t>539 BC </a:t>
                </a:r>
                <a:r>
                  <a:rPr lang="en-US" dirty="0"/>
                  <a:t>– The fall of Babylon to the Medes occurs with the death of King Belshazzar (Daniel 5:30-31)</a:t>
                </a:r>
              </a:p>
            </p:txBody>
          </p:sp>
        </p:grpSp>
        <p:grpSp>
          <p:nvGrpSpPr>
            <p:cNvPr id="13" name="Group 12">
              <a:extLst>
                <a:ext uri="{FF2B5EF4-FFF2-40B4-BE49-F238E27FC236}">
                  <a16:creationId xmlns:a16="http://schemas.microsoft.com/office/drawing/2014/main" id="{772B5C5B-9C65-BB89-F02F-E7FA5F7A397C}"/>
                </a:ext>
              </a:extLst>
            </p:cNvPr>
            <p:cNvGrpSpPr/>
            <p:nvPr/>
          </p:nvGrpSpPr>
          <p:grpSpPr>
            <a:xfrm>
              <a:off x="234160" y="2003128"/>
              <a:ext cx="73152" cy="1374559"/>
              <a:chOff x="604996" y="3572664"/>
              <a:chExt cx="73152" cy="1374559"/>
            </a:xfrm>
          </p:grpSpPr>
          <p:sp>
            <p:nvSpPr>
              <p:cNvPr id="15" name="Rectangle 14">
                <a:extLst>
                  <a:ext uri="{FF2B5EF4-FFF2-40B4-BE49-F238E27FC236}">
                    <a16:creationId xmlns:a16="http://schemas.microsoft.com/office/drawing/2014/main" id="{1C9846CD-992B-B29E-5815-E3B573820C39}"/>
                  </a:ext>
                </a:extLst>
              </p:cNvPr>
              <p:cNvSpPr/>
              <p:nvPr/>
            </p:nvSpPr>
            <p:spPr>
              <a:xfrm>
                <a:off x="604996" y="4307143"/>
                <a:ext cx="73152" cy="640080"/>
              </a:xfrm>
              <a:prstGeom prst="rect">
                <a:avLst/>
              </a:prstGeom>
              <a:solidFill>
                <a:schemeClr val="bg1">
                  <a:lumMod val="5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55677F85-CF3B-46DC-62D1-B433435EC39D}"/>
                  </a:ext>
                </a:extLst>
              </p:cNvPr>
              <p:cNvCxnSpPr>
                <a:cxnSpLocks/>
              </p:cNvCxnSpPr>
              <p:nvPr/>
            </p:nvCxnSpPr>
            <p:spPr>
              <a:xfrm>
                <a:off x="604996" y="3572664"/>
                <a:ext cx="0" cy="1371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0" name="Group 59">
            <a:extLst>
              <a:ext uri="{FF2B5EF4-FFF2-40B4-BE49-F238E27FC236}">
                <a16:creationId xmlns:a16="http://schemas.microsoft.com/office/drawing/2014/main" id="{B801E4AD-E1D9-800B-0868-F8631CC46D53}"/>
              </a:ext>
            </a:extLst>
          </p:cNvPr>
          <p:cNvGrpSpPr/>
          <p:nvPr/>
        </p:nvGrpSpPr>
        <p:grpSpPr>
          <a:xfrm>
            <a:off x="11456025" y="3665436"/>
            <a:ext cx="735975" cy="1696684"/>
            <a:chOff x="11456025" y="2003128"/>
            <a:chExt cx="735975" cy="1696684"/>
          </a:xfrm>
        </p:grpSpPr>
        <p:sp>
          <p:nvSpPr>
            <p:cNvPr id="43" name="TextBox 42">
              <a:extLst>
                <a:ext uri="{FF2B5EF4-FFF2-40B4-BE49-F238E27FC236}">
                  <a16:creationId xmlns:a16="http://schemas.microsoft.com/office/drawing/2014/main" id="{211F281F-5A65-3DEC-0F3E-BC3D68EA55E3}"/>
                </a:ext>
              </a:extLst>
            </p:cNvPr>
            <p:cNvSpPr txBox="1"/>
            <p:nvPr/>
          </p:nvSpPr>
          <p:spPr>
            <a:xfrm>
              <a:off x="11456025" y="3330480"/>
              <a:ext cx="735975" cy="369332"/>
            </a:xfrm>
            <a:prstGeom prst="rect">
              <a:avLst/>
            </a:prstGeom>
            <a:noFill/>
          </p:spPr>
          <p:txBody>
            <a:bodyPr wrap="square" rtlCol="0">
              <a:spAutoFit/>
            </a:bodyPr>
            <a:lstStyle/>
            <a:p>
              <a:r>
                <a:rPr lang="en-US" b="1" dirty="0"/>
                <a:t>1982</a:t>
              </a:r>
              <a:endParaRPr lang="en-US" dirty="0"/>
            </a:p>
          </p:txBody>
        </p:sp>
        <p:grpSp>
          <p:nvGrpSpPr>
            <p:cNvPr id="26" name="Group 25">
              <a:extLst>
                <a:ext uri="{FF2B5EF4-FFF2-40B4-BE49-F238E27FC236}">
                  <a16:creationId xmlns:a16="http://schemas.microsoft.com/office/drawing/2014/main" id="{430E2D73-2A35-6A50-7064-FD5544369B28}"/>
                </a:ext>
              </a:extLst>
            </p:cNvPr>
            <p:cNvGrpSpPr/>
            <p:nvPr/>
          </p:nvGrpSpPr>
          <p:grpSpPr>
            <a:xfrm>
              <a:off x="11924670" y="2003128"/>
              <a:ext cx="73152" cy="1374559"/>
              <a:chOff x="11924670" y="2003128"/>
              <a:chExt cx="73152" cy="1374559"/>
            </a:xfrm>
          </p:grpSpPr>
          <p:sp>
            <p:nvSpPr>
              <p:cNvPr id="24" name="Rectangle 23">
                <a:extLst>
                  <a:ext uri="{FF2B5EF4-FFF2-40B4-BE49-F238E27FC236}">
                    <a16:creationId xmlns:a16="http://schemas.microsoft.com/office/drawing/2014/main" id="{BC01C730-A051-75DC-D576-E4D440813CC4}"/>
                  </a:ext>
                </a:extLst>
              </p:cNvPr>
              <p:cNvSpPr/>
              <p:nvPr/>
            </p:nvSpPr>
            <p:spPr>
              <a:xfrm>
                <a:off x="11924670" y="2737607"/>
                <a:ext cx="73152" cy="640080"/>
              </a:xfrm>
              <a:prstGeom prst="rect">
                <a:avLst/>
              </a:prstGeom>
              <a:solidFill>
                <a:srgbClr val="C00000">
                  <a:alpha val="75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0BEB89B2-9744-4820-AD6C-580CE39674C0}"/>
                  </a:ext>
                </a:extLst>
              </p:cNvPr>
              <p:cNvCxnSpPr>
                <a:cxnSpLocks/>
              </p:cNvCxnSpPr>
              <p:nvPr/>
            </p:nvCxnSpPr>
            <p:spPr>
              <a:xfrm>
                <a:off x="11996064" y="2003128"/>
                <a:ext cx="0" cy="1371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6" name="Group 55">
            <a:extLst>
              <a:ext uri="{FF2B5EF4-FFF2-40B4-BE49-F238E27FC236}">
                <a16:creationId xmlns:a16="http://schemas.microsoft.com/office/drawing/2014/main" id="{81825F56-4B04-29F8-0FDB-DE551B2C5546}"/>
              </a:ext>
            </a:extLst>
          </p:cNvPr>
          <p:cNvGrpSpPr/>
          <p:nvPr/>
        </p:nvGrpSpPr>
        <p:grpSpPr>
          <a:xfrm>
            <a:off x="6084656" y="4024825"/>
            <a:ext cx="3962132" cy="1798960"/>
            <a:chOff x="6084656" y="2362517"/>
            <a:chExt cx="3962132" cy="1798960"/>
          </a:xfrm>
        </p:grpSpPr>
        <p:grpSp>
          <p:nvGrpSpPr>
            <p:cNvPr id="27" name="Group 26">
              <a:extLst>
                <a:ext uri="{FF2B5EF4-FFF2-40B4-BE49-F238E27FC236}">
                  <a16:creationId xmlns:a16="http://schemas.microsoft.com/office/drawing/2014/main" id="{17F37A77-8E7C-8F6A-7654-8E8AEC74AEC6}"/>
                </a:ext>
              </a:extLst>
            </p:cNvPr>
            <p:cNvGrpSpPr/>
            <p:nvPr/>
          </p:nvGrpSpPr>
          <p:grpSpPr>
            <a:xfrm>
              <a:off x="9973636" y="2362517"/>
              <a:ext cx="73152" cy="1011924"/>
              <a:chOff x="11924670" y="2365763"/>
              <a:chExt cx="73152" cy="1011924"/>
            </a:xfrm>
          </p:grpSpPr>
          <p:sp>
            <p:nvSpPr>
              <p:cNvPr id="28" name="Rectangle 27">
                <a:extLst>
                  <a:ext uri="{FF2B5EF4-FFF2-40B4-BE49-F238E27FC236}">
                    <a16:creationId xmlns:a16="http://schemas.microsoft.com/office/drawing/2014/main" id="{E3A77B15-A5C1-CEE5-3635-357A7F89132B}"/>
                  </a:ext>
                </a:extLst>
              </p:cNvPr>
              <p:cNvSpPr/>
              <p:nvPr/>
            </p:nvSpPr>
            <p:spPr>
              <a:xfrm>
                <a:off x="11924670" y="2737607"/>
                <a:ext cx="73152" cy="640080"/>
              </a:xfrm>
              <a:prstGeom prst="rect">
                <a:avLst/>
              </a:prstGeom>
              <a:solidFill>
                <a:srgbClr val="C00000">
                  <a:alpha val="75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B552A1E3-844C-A386-F440-9F54A9F4E9C9}"/>
                  </a:ext>
                </a:extLst>
              </p:cNvPr>
              <p:cNvCxnSpPr>
                <a:cxnSpLocks/>
              </p:cNvCxnSpPr>
              <p:nvPr/>
            </p:nvCxnSpPr>
            <p:spPr>
              <a:xfrm>
                <a:off x="11996064" y="2365763"/>
                <a:ext cx="0" cy="10058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D839F577-1FD7-9098-30E4-A2D179A8A380}"/>
                </a:ext>
              </a:extLst>
            </p:cNvPr>
            <p:cNvGrpSpPr/>
            <p:nvPr/>
          </p:nvGrpSpPr>
          <p:grpSpPr>
            <a:xfrm>
              <a:off x="6084656" y="3374441"/>
              <a:ext cx="3925556" cy="787036"/>
              <a:chOff x="8018281" y="4063344"/>
              <a:chExt cx="3925556" cy="787036"/>
            </a:xfrm>
          </p:grpSpPr>
          <p:sp>
            <p:nvSpPr>
              <p:cNvPr id="35" name="TextBox 34">
                <a:extLst>
                  <a:ext uri="{FF2B5EF4-FFF2-40B4-BE49-F238E27FC236}">
                    <a16:creationId xmlns:a16="http://schemas.microsoft.com/office/drawing/2014/main" id="{E9CB3E4B-4C85-7A68-2F43-8DC31913FF25}"/>
                  </a:ext>
                </a:extLst>
              </p:cNvPr>
              <p:cNvSpPr txBox="1"/>
              <p:nvPr/>
            </p:nvSpPr>
            <p:spPr>
              <a:xfrm>
                <a:off x="8018281" y="4204049"/>
                <a:ext cx="3548072" cy="646331"/>
              </a:xfrm>
              <a:prstGeom prst="rect">
                <a:avLst/>
              </a:prstGeom>
              <a:noFill/>
            </p:spPr>
            <p:txBody>
              <a:bodyPr wrap="square" rtlCol="0">
                <a:spAutoFit/>
              </a:bodyPr>
              <a:lstStyle/>
              <a:p>
                <a:r>
                  <a:rPr lang="en-US" b="1" dirty="0"/>
                  <a:t>1948 </a:t>
                </a:r>
                <a:r>
                  <a:rPr lang="en-US" dirty="0"/>
                  <a:t>– The rise of the Babylonian system (Daniel 5:25-28)</a:t>
                </a:r>
              </a:p>
            </p:txBody>
          </p:sp>
          <p:cxnSp>
            <p:nvCxnSpPr>
              <p:cNvPr id="36" name="Straight Arrow Connector 87">
                <a:extLst>
                  <a:ext uri="{FF2B5EF4-FFF2-40B4-BE49-F238E27FC236}">
                    <a16:creationId xmlns:a16="http://schemas.microsoft.com/office/drawing/2014/main" id="{FA059565-2EE1-E0F1-087B-5A2E468197B5}"/>
                  </a:ext>
                </a:extLst>
              </p:cNvPr>
              <p:cNvCxnSpPr>
                <a:cxnSpLocks/>
                <a:stCxn id="35" idx="3"/>
                <a:endCxn id="28" idx="2"/>
              </p:cNvCxnSpPr>
              <p:nvPr/>
            </p:nvCxnSpPr>
            <p:spPr>
              <a:xfrm flipV="1">
                <a:off x="11566353" y="4063344"/>
                <a:ext cx="377484" cy="463871"/>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845E4D64-B55F-D781-4F10-3BE551B59A9D}"/>
              </a:ext>
            </a:extLst>
          </p:cNvPr>
          <p:cNvGrpSpPr/>
          <p:nvPr/>
        </p:nvGrpSpPr>
        <p:grpSpPr>
          <a:xfrm>
            <a:off x="225494" y="3896026"/>
            <a:ext cx="9819536" cy="348038"/>
            <a:chOff x="-1976934" y="3838770"/>
            <a:chExt cx="9819536" cy="348038"/>
          </a:xfrm>
        </p:grpSpPr>
        <p:sp>
          <p:nvSpPr>
            <p:cNvPr id="39" name="TextBox 38">
              <a:extLst>
                <a:ext uri="{FF2B5EF4-FFF2-40B4-BE49-F238E27FC236}">
                  <a16:creationId xmlns:a16="http://schemas.microsoft.com/office/drawing/2014/main" id="{42827C84-826B-730D-3418-6FC2026C0504}"/>
                </a:ext>
              </a:extLst>
            </p:cNvPr>
            <p:cNvSpPr txBox="1"/>
            <p:nvPr/>
          </p:nvSpPr>
          <p:spPr>
            <a:xfrm>
              <a:off x="1628482" y="3838770"/>
              <a:ext cx="2208308" cy="348038"/>
            </a:xfrm>
            <a:prstGeom prst="rect">
              <a:avLst/>
            </a:prstGeom>
            <a:noFill/>
          </p:spPr>
          <p:txBody>
            <a:bodyPr wrap="square" rtlCol="0">
              <a:spAutoFit/>
            </a:bodyPr>
            <a:lstStyle/>
            <a:p>
              <a:pPr algn="ctr"/>
              <a:r>
                <a:rPr lang="en-US" sz="1600" dirty="0"/>
                <a:t>2,486 Calendar Years</a:t>
              </a:r>
              <a:endParaRPr lang="en-US" sz="2400" dirty="0"/>
            </a:p>
          </p:txBody>
        </p:sp>
        <p:cxnSp>
          <p:nvCxnSpPr>
            <p:cNvPr id="40" name="Straight Arrow Connector 39">
              <a:extLst>
                <a:ext uri="{FF2B5EF4-FFF2-40B4-BE49-F238E27FC236}">
                  <a16:creationId xmlns:a16="http://schemas.microsoft.com/office/drawing/2014/main" id="{B0C47001-50AB-890A-C49F-27616F7E9A6A}"/>
                </a:ext>
              </a:extLst>
            </p:cNvPr>
            <p:cNvCxnSpPr>
              <a:cxnSpLocks/>
              <a:stCxn id="39" idx="3"/>
            </p:cNvCxnSpPr>
            <p:nvPr/>
          </p:nvCxnSpPr>
          <p:spPr>
            <a:xfrm>
              <a:off x="3836790" y="4012789"/>
              <a:ext cx="400581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E8A08C27-C1BA-CF25-B8D9-E273609A837F}"/>
                </a:ext>
              </a:extLst>
            </p:cNvPr>
            <p:cNvCxnSpPr>
              <a:cxnSpLocks/>
              <a:stCxn id="39" idx="1"/>
            </p:cNvCxnSpPr>
            <p:nvPr/>
          </p:nvCxnSpPr>
          <p:spPr>
            <a:xfrm flipH="1">
              <a:off x="-1976934" y="4012789"/>
              <a:ext cx="360541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46" name="Group 45">
            <a:extLst>
              <a:ext uri="{FF2B5EF4-FFF2-40B4-BE49-F238E27FC236}">
                <a16:creationId xmlns:a16="http://schemas.microsoft.com/office/drawing/2014/main" id="{FA41EFCC-6A5E-23FD-52CC-43C3F24F8911}"/>
              </a:ext>
            </a:extLst>
          </p:cNvPr>
          <p:cNvGrpSpPr/>
          <p:nvPr/>
        </p:nvGrpSpPr>
        <p:grpSpPr>
          <a:xfrm>
            <a:off x="234160" y="3519703"/>
            <a:ext cx="11761904" cy="348038"/>
            <a:chOff x="-2943786" y="3838770"/>
            <a:chExt cx="11761904" cy="348038"/>
          </a:xfrm>
        </p:grpSpPr>
        <p:sp>
          <p:nvSpPr>
            <p:cNvPr id="47" name="TextBox 46">
              <a:extLst>
                <a:ext uri="{FF2B5EF4-FFF2-40B4-BE49-F238E27FC236}">
                  <a16:creationId xmlns:a16="http://schemas.microsoft.com/office/drawing/2014/main" id="{C5413EF5-9B3E-FCF0-9819-56B672D106D7}"/>
                </a:ext>
              </a:extLst>
            </p:cNvPr>
            <p:cNvSpPr txBox="1"/>
            <p:nvPr/>
          </p:nvSpPr>
          <p:spPr>
            <a:xfrm>
              <a:off x="1628482" y="3838770"/>
              <a:ext cx="2208308" cy="348038"/>
            </a:xfrm>
            <a:prstGeom prst="rect">
              <a:avLst/>
            </a:prstGeom>
            <a:noFill/>
          </p:spPr>
          <p:txBody>
            <a:bodyPr wrap="square" rtlCol="0">
              <a:spAutoFit/>
            </a:bodyPr>
            <a:lstStyle/>
            <a:p>
              <a:pPr algn="ctr"/>
              <a:r>
                <a:rPr lang="en-US" sz="1600" dirty="0"/>
                <a:t>2,520 Calendar Years</a:t>
              </a:r>
              <a:endParaRPr lang="en-US" sz="2400" dirty="0"/>
            </a:p>
          </p:txBody>
        </p:sp>
        <p:cxnSp>
          <p:nvCxnSpPr>
            <p:cNvPr id="48" name="Straight Arrow Connector 47">
              <a:extLst>
                <a:ext uri="{FF2B5EF4-FFF2-40B4-BE49-F238E27FC236}">
                  <a16:creationId xmlns:a16="http://schemas.microsoft.com/office/drawing/2014/main" id="{D4D71EDA-3FE0-1E9A-4403-B13CD4B686C3}"/>
                </a:ext>
              </a:extLst>
            </p:cNvPr>
            <p:cNvCxnSpPr>
              <a:cxnSpLocks/>
              <a:stCxn id="47" idx="3"/>
            </p:cNvCxnSpPr>
            <p:nvPr/>
          </p:nvCxnSpPr>
          <p:spPr>
            <a:xfrm>
              <a:off x="3836790" y="4012789"/>
              <a:ext cx="498132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ED0B950B-4B8E-5C81-BD77-FF9D05C82CB7}"/>
                </a:ext>
              </a:extLst>
            </p:cNvPr>
            <p:cNvCxnSpPr>
              <a:cxnSpLocks/>
              <a:stCxn id="47" idx="1"/>
            </p:cNvCxnSpPr>
            <p:nvPr/>
          </p:nvCxnSpPr>
          <p:spPr>
            <a:xfrm flipH="1" flipV="1">
              <a:off x="-2943786" y="3984503"/>
              <a:ext cx="4572268" cy="2828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61" name="Text Placeholder 2">
            <a:extLst>
              <a:ext uri="{FF2B5EF4-FFF2-40B4-BE49-F238E27FC236}">
                <a16:creationId xmlns:a16="http://schemas.microsoft.com/office/drawing/2014/main" id="{57BA7B4D-AF5F-9C26-4309-80F84DA71E8D}"/>
              </a:ext>
            </a:extLst>
          </p:cNvPr>
          <p:cNvSpPr txBox="1">
            <a:spLocks/>
          </p:cNvSpPr>
          <p:nvPr/>
        </p:nvSpPr>
        <p:spPr>
          <a:xfrm>
            <a:off x="0" y="2349821"/>
            <a:ext cx="11661422" cy="7659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dirty="0">
                <a:solidFill>
                  <a:srgbClr val="0070C0"/>
                </a:solidFill>
              </a:rPr>
              <a:t>The Rise of the New Babylonian System</a:t>
            </a:r>
          </a:p>
        </p:txBody>
      </p:sp>
      <p:grpSp>
        <p:nvGrpSpPr>
          <p:cNvPr id="12" name="Group 11">
            <a:extLst>
              <a:ext uri="{FF2B5EF4-FFF2-40B4-BE49-F238E27FC236}">
                <a16:creationId xmlns:a16="http://schemas.microsoft.com/office/drawing/2014/main" id="{62384F04-500E-64D3-6D0C-BB80B1152EAA}"/>
              </a:ext>
            </a:extLst>
          </p:cNvPr>
          <p:cNvGrpSpPr/>
          <p:nvPr/>
        </p:nvGrpSpPr>
        <p:grpSpPr>
          <a:xfrm>
            <a:off x="9894658" y="3936261"/>
            <a:ext cx="2236368" cy="722773"/>
            <a:chOff x="9894658" y="3936261"/>
            <a:chExt cx="2236368" cy="722773"/>
          </a:xfrm>
        </p:grpSpPr>
        <p:sp>
          <p:nvSpPr>
            <p:cNvPr id="9" name="Arrow: Down 8">
              <a:extLst>
                <a:ext uri="{FF2B5EF4-FFF2-40B4-BE49-F238E27FC236}">
                  <a16:creationId xmlns:a16="http://schemas.microsoft.com/office/drawing/2014/main" id="{C38A01D2-5F81-1B2D-96A9-5CFF5542E9E8}"/>
                </a:ext>
              </a:extLst>
            </p:cNvPr>
            <p:cNvSpPr/>
            <p:nvPr/>
          </p:nvSpPr>
          <p:spPr>
            <a:xfrm rot="5400000">
              <a:off x="10816600" y="3281293"/>
              <a:ext cx="336499" cy="1646435"/>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B3B1D98-16CC-AB7C-D312-35BEB0092FAC}"/>
                </a:ext>
              </a:extLst>
            </p:cNvPr>
            <p:cNvSpPr txBox="1"/>
            <p:nvPr/>
          </p:nvSpPr>
          <p:spPr>
            <a:xfrm>
              <a:off x="9894658" y="4197369"/>
              <a:ext cx="2236368" cy="461665"/>
            </a:xfrm>
            <a:prstGeom prst="rect">
              <a:avLst/>
            </a:prstGeom>
            <a:noFill/>
          </p:spPr>
          <p:txBody>
            <a:bodyPr wrap="square" rtlCol="0">
              <a:spAutoFit/>
            </a:bodyPr>
            <a:lstStyle/>
            <a:p>
              <a:pPr algn="ctr"/>
              <a:r>
                <a:rPr lang="en-US" sz="1200" dirty="0">
                  <a:solidFill>
                    <a:srgbClr val="0070C0"/>
                  </a:solidFill>
                </a:rPr>
                <a:t>Must Convert from Biblical Years to Calendar Years</a:t>
              </a:r>
            </a:p>
          </p:txBody>
        </p:sp>
      </p:grpSp>
    </p:spTree>
    <p:extLst>
      <p:ext uri="{BB962C8B-B14F-4D97-AF65-F5344CB8AC3E}">
        <p14:creationId xmlns:p14="http://schemas.microsoft.com/office/powerpoint/2010/main" val="25893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dissolve">
                                      <p:cBhvr>
                                        <p:cTn id="17" dur="500"/>
                                        <p:tgtEl>
                                          <p:spTgt spid="55"/>
                                        </p:tgtEl>
                                      </p:cBhvr>
                                    </p:animEffect>
                                  </p:childTnLst>
                                </p:cTn>
                              </p:par>
                              <p:par>
                                <p:cTn id="18" presetID="9" presetClass="entr" presetSubtype="0" fill="hold"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dissolve">
                                      <p:cBhvr>
                                        <p:cTn id="20" dur="500"/>
                                        <p:tgtEl>
                                          <p:spTgt spid="60"/>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dissolv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dissolve">
                                      <p:cBhvr>
                                        <p:cTn id="33" dur="500"/>
                                        <p:tgtEl>
                                          <p:spTgt spid="56"/>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dissolve">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6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AB10-59AD-B682-2ABC-6AEB61CD8DF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B6A07A9-048C-F2C3-8F5C-33212485C551}"/>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41</a:t>
            </a:fld>
            <a:endParaRPr lang="en-US" dirty="0"/>
          </a:p>
        </p:txBody>
      </p:sp>
      <p:sp>
        <p:nvSpPr>
          <p:cNvPr id="2" name="Title 1">
            <a:extLst>
              <a:ext uri="{FF2B5EF4-FFF2-40B4-BE49-F238E27FC236}">
                <a16:creationId xmlns:a16="http://schemas.microsoft.com/office/drawing/2014/main" id="{430D9467-22DF-20C4-6519-48EA5E845666}"/>
              </a:ext>
            </a:extLst>
          </p:cNvPr>
          <p:cNvSpPr>
            <a:spLocks noGrp="1"/>
          </p:cNvSpPr>
          <p:nvPr>
            <p:ph type="title"/>
          </p:nvPr>
        </p:nvSpPr>
        <p:spPr>
          <a:xfrm>
            <a:off x="2933700" y="568961"/>
            <a:ext cx="8420100" cy="1780860"/>
          </a:xfrm>
        </p:spPr>
        <p:txBody>
          <a:bodyPr/>
          <a:lstStyle/>
          <a:p>
            <a:r>
              <a:rPr lang="en-US" b="1" dirty="0"/>
              <a:t>The beginnings of the Babylonian system</a:t>
            </a:r>
          </a:p>
        </p:txBody>
      </p:sp>
      <p:sp>
        <p:nvSpPr>
          <p:cNvPr id="24" name="Text Placeholder 2">
            <a:extLst>
              <a:ext uri="{FF2B5EF4-FFF2-40B4-BE49-F238E27FC236}">
                <a16:creationId xmlns:a16="http://schemas.microsoft.com/office/drawing/2014/main" id="{EC14A48A-F5CF-B6AD-0106-AD0A85B79615}"/>
              </a:ext>
            </a:extLst>
          </p:cNvPr>
          <p:cNvSpPr txBox="1">
            <a:spLocks/>
          </p:cNvSpPr>
          <p:nvPr/>
        </p:nvSpPr>
        <p:spPr>
          <a:xfrm>
            <a:off x="0" y="2349819"/>
            <a:ext cx="11661422" cy="45081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sz="2200" dirty="0"/>
              <a:t>1945</a:t>
            </a:r>
          </a:p>
          <a:p>
            <a:pPr lvl="2" algn="just">
              <a:buFont typeface="Wingdings" pitchFamily="2" charset="2"/>
              <a:buChar char="Ø"/>
            </a:pPr>
            <a:r>
              <a:rPr lang="en-US" sz="2200" dirty="0"/>
              <a:t>The United Nations (UN) was created </a:t>
            </a:r>
          </a:p>
          <a:p>
            <a:pPr lvl="1" algn="just">
              <a:buFont typeface="Wingdings" pitchFamily="2" charset="2"/>
              <a:buChar char="Ø"/>
            </a:pPr>
            <a:r>
              <a:rPr lang="en-US" sz="2200" dirty="0"/>
              <a:t>1947</a:t>
            </a:r>
          </a:p>
          <a:p>
            <a:pPr lvl="2" algn="just">
              <a:buFont typeface="Wingdings" pitchFamily="2" charset="2"/>
              <a:buChar char="Ø"/>
            </a:pPr>
            <a:r>
              <a:rPr lang="en-US" sz="2200" dirty="0"/>
              <a:t>The International Monetary Fund (IMF) and World Bank became operational </a:t>
            </a:r>
          </a:p>
          <a:p>
            <a:pPr lvl="2" algn="just">
              <a:buFont typeface="Wingdings" pitchFamily="2" charset="2"/>
              <a:buChar char="Ø"/>
            </a:pPr>
            <a:r>
              <a:rPr lang="en-US" sz="2200" dirty="0"/>
              <a:t>The committee which proposed the partition of Palestine into separate Jewish and Arab states, which set the stage for the creation of Israel in 1948, was established</a:t>
            </a:r>
          </a:p>
          <a:p>
            <a:pPr lvl="1" algn="just">
              <a:buFont typeface="Wingdings" pitchFamily="2" charset="2"/>
              <a:buChar char="Ø"/>
            </a:pPr>
            <a:r>
              <a:rPr lang="en-US" sz="2200" dirty="0"/>
              <a:t>1948</a:t>
            </a:r>
          </a:p>
          <a:p>
            <a:pPr lvl="2" algn="just">
              <a:buFont typeface="Wingdings" pitchFamily="2" charset="2"/>
              <a:buChar char="Ø"/>
            </a:pPr>
            <a:r>
              <a:rPr lang="en-US" sz="2200" dirty="0"/>
              <a:t>The World Health Organization (WHO) was created</a:t>
            </a:r>
          </a:p>
          <a:p>
            <a:pPr lvl="2" algn="just">
              <a:buFont typeface="Wingdings" pitchFamily="2" charset="2"/>
              <a:buChar char="Ø"/>
            </a:pPr>
            <a:r>
              <a:rPr lang="en-US" sz="2200" dirty="0"/>
              <a:t>Negotiations for the North Atlantic Treaty Organization (NATO) began</a:t>
            </a:r>
          </a:p>
          <a:p>
            <a:pPr lvl="2" algn="just">
              <a:buFont typeface="Wingdings" pitchFamily="2" charset="2"/>
              <a:buChar char="Ø"/>
            </a:pPr>
            <a:r>
              <a:rPr lang="en-US" sz="2200" dirty="0"/>
              <a:t>The Marshall Plan, which laid the foundation for future transnational institutions like the European Union (EU), was implemented</a:t>
            </a:r>
          </a:p>
        </p:txBody>
      </p:sp>
    </p:spTree>
    <p:extLst>
      <p:ext uri="{BB962C8B-B14F-4D97-AF65-F5344CB8AC3E}">
        <p14:creationId xmlns:p14="http://schemas.microsoft.com/office/powerpoint/2010/main" val="151215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dissolve">
                                      <p:cBhvr>
                                        <p:cTn id="7" dur="500"/>
                                        <p:tgtEl>
                                          <p:spTgt spid="2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dissolve">
                                      <p:cBhvr>
                                        <p:cTn id="11" dur="500"/>
                                        <p:tgtEl>
                                          <p:spTgt spid="2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4">
                                            <p:txEl>
                                              <p:pRg st="2" end="2"/>
                                            </p:txEl>
                                          </p:spTgt>
                                        </p:tgtEl>
                                        <p:attrNameLst>
                                          <p:attrName>style.visibility</p:attrName>
                                        </p:attrNameLst>
                                      </p:cBhvr>
                                      <p:to>
                                        <p:strVal val="visible"/>
                                      </p:to>
                                    </p:set>
                                    <p:animEffect transition="in" filter="dissolve">
                                      <p:cBhvr>
                                        <p:cTn id="16" dur="500"/>
                                        <p:tgtEl>
                                          <p:spTgt spid="24">
                                            <p:txEl>
                                              <p:pRg st="2" end="2"/>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24">
                                            <p:txEl>
                                              <p:pRg st="3" end="3"/>
                                            </p:txEl>
                                          </p:spTgt>
                                        </p:tgtEl>
                                        <p:attrNameLst>
                                          <p:attrName>style.visibility</p:attrName>
                                        </p:attrNameLst>
                                      </p:cBhvr>
                                      <p:to>
                                        <p:strVal val="visible"/>
                                      </p:to>
                                    </p:set>
                                    <p:animEffect transition="in" filter="dissolve">
                                      <p:cBhvr>
                                        <p:cTn id="20" dur="500"/>
                                        <p:tgtEl>
                                          <p:spTgt spid="24">
                                            <p:txEl>
                                              <p:pRg st="3" end="3"/>
                                            </p:txEl>
                                          </p:spTgt>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24">
                                            <p:txEl>
                                              <p:pRg st="4" end="4"/>
                                            </p:txEl>
                                          </p:spTgt>
                                        </p:tgtEl>
                                        <p:attrNameLst>
                                          <p:attrName>style.visibility</p:attrName>
                                        </p:attrNameLst>
                                      </p:cBhvr>
                                      <p:to>
                                        <p:strVal val="visible"/>
                                      </p:to>
                                    </p:set>
                                    <p:animEffect transition="in" filter="dissolve">
                                      <p:cBhvr>
                                        <p:cTn id="24" dur="500"/>
                                        <p:tgtEl>
                                          <p:spTgt spid="2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4">
                                            <p:txEl>
                                              <p:pRg st="5" end="5"/>
                                            </p:txEl>
                                          </p:spTgt>
                                        </p:tgtEl>
                                        <p:attrNameLst>
                                          <p:attrName>style.visibility</p:attrName>
                                        </p:attrNameLst>
                                      </p:cBhvr>
                                      <p:to>
                                        <p:strVal val="visible"/>
                                      </p:to>
                                    </p:set>
                                    <p:animEffect transition="in" filter="dissolve">
                                      <p:cBhvr>
                                        <p:cTn id="29" dur="500"/>
                                        <p:tgtEl>
                                          <p:spTgt spid="24">
                                            <p:txEl>
                                              <p:pRg st="5" end="5"/>
                                            </p:txEl>
                                          </p:spTgt>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24">
                                            <p:txEl>
                                              <p:pRg st="6" end="6"/>
                                            </p:txEl>
                                          </p:spTgt>
                                        </p:tgtEl>
                                        <p:attrNameLst>
                                          <p:attrName>style.visibility</p:attrName>
                                        </p:attrNameLst>
                                      </p:cBhvr>
                                      <p:to>
                                        <p:strVal val="visible"/>
                                      </p:to>
                                    </p:set>
                                    <p:animEffect transition="in" filter="dissolve">
                                      <p:cBhvr>
                                        <p:cTn id="33" dur="500"/>
                                        <p:tgtEl>
                                          <p:spTgt spid="24">
                                            <p:txEl>
                                              <p:pRg st="6" end="6"/>
                                            </p:txEl>
                                          </p:spTgt>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24">
                                            <p:txEl>
                                              <p:pRg st="7" end="7"/>
                                            </p:txEl>
                                          </p:spTgt>
                                        </p:tgtEl>
                                        <p:attrNameLst>
                                          <p:attrName>style.visibility</p:attrName>
                                        </p:attrNameLst>
                                      </p:cBhvr>
                                      <p:to>
                                        <p:strVal val="visible"/>
                                      </p:to>
                                    </p:set>
                                    <p:animEffect transition="in" filter="dissolve">
                                      <p:cBhvr>
                                        <p:cTn id="37" dur="500"/>
                                        <p:tgtEl>
                                          <p:spTgt spid="24">
                                            <p:txEl>
                                              <p:pRg st="7" end="7"/>
                                            </p:txEl>
                                          </p:spTgt>
                                        </p:tgtEl>
                                      </p:cBhvr>
                                    </p:animEffect>
                                  </p:childTnLst>
                                </p:cTn>
                              </p:par>
                            </p:childTnLst>
                          </p:cTn>
                        </p:par>
                        <p:par>
                          <p:cTn id="38" fill="hold">
                            <p:stCondLst>
                              <p:cond delay="1500"/>
                            </p:stCondLst>
                            <p:childTnLst>
                              <p:par>
                                <p:cTn id="39" presetID="9" presetClass="entr" presetSubtype="0" fill="hold" nodeType="afterEffect">
                                  <p:stCondLst>
                                    <p:cond delay="0"/>
                                  </p:stCondLst>
                                  <p:childTnLst>
                                    <p:set>
                                      <p:cBhvr>
                                        <p:cTn id="40" dur="1" fill="hold">
                                          <p:stCondLst>
                                            <p:cond delay="0"/>
                                          </p:stCondLst>
                                        </p:cTn>
                                        <p:tgtEl>
                                          <p:spTgt spid="24">
                                            <p:txEl>
                                              <p:pRg st="8" end="8"/>
                                            </p:txEl>
                                          </p:spTgt>
                                        </p:tgtEl>
                                        <p:attrNameLst>
                                          <p:attrName>style.visibility</p:attrName>
                                        </p:attrNameLst>
                                      </p:cBhvr>
                                      <p:to>
                                        <p:strVal val="visible"/>
                                      </p:to>
                                    </p:set>
                                    <p:animEffect transition="in" filter="dissolve">
                                      <p:cBhvr>
                                        <p:cTn id="41" dur="500"/>
                                        <p:tgtEl>
                                          <p:spTgt spid="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1FCD2-EA8E-DC0A-9BA7-F67150A0B6F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ECFA6C-444E-C1B7-03BF-F0E08E32BD6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42</a:t>
            </a:fld>
            <a:endParaRPr lang="en-US" dirty="0"/>
          </a:p>
        </p:txBody>
      </p:sp>
      <p:sp>
        <p:nvSpPr>
          <p:cNvPr id="2" name="Title 1">
            <a:extLst>
              <a:ext uri="{FF2B5EF4-FFF2-40B4-BE49-F238E27FC236}">
                <a16:creationId xmlns:a16="http://schemas.microsoft.com/office/drawing/2014/main" id="{2ABD4829-3D4E-50C2-A5E8-276B57B22CDC}"/>
              </a:ext>
            </a:extLst>
          </p:cNvPr>
          <p:cNvSpPr>
            <a:spLocks noGrp="1"/>
          </p:cNvSpPr>
          <p:nvPr>
            <p:ph type="title"/>
          </p:nvPr>
        </p:nvSpPr>
        <p:spPr>
          <a:xfrm>
            <a:off x="2933700" y="568961"/>
            <a:ext cx="8420100" cy="1780860"/>
          </a:xfrm>
        </p:spPr>
        <p:txBody>
          <a:bodyPr/>
          <a:lstStyle/>
          <a:p>
            <a:r>
              <a:rPr lang="en-US" b="1" dirty="0"/>
              <a:t>Satan’s Rise to Power</a:t>
            </a:r>
          </a:p>
        </p:txBody>
      </p:sp>
      <p:sp>
        <p:nvSpPr>
          <p:cNvPr id="4" name="TextBox 3">
            <a:extLst>
              <a:ext uri="{FF2B5EF4-FFF2-40B4-BE49-F238E27FC236}">
                <a16:creationId xmlns:a16="http://schemas.microsoft.com/office/drawing/2014/main" id="{1010F3E1-12E7-5B7D-1B7F-31BFB2028F07}"/>
              </a:ext>
            </a:extLst>
          </p:cNvPr>
          <p:cNvSpPr txBox="1"/>
          <p:nvPr/>
        </p:nvSpPr>
        <p:spPr>
          <a:xfrm>
            <a:off x="688622" y="4373647"/>
            <a:ext cx="10972800" cy="246888"/>
          </a:xfrm>
          <a:prstGeom prst="rect">
            <a:avLst/>
          </a:prstGeom>
          <a:pattFill prst="pct20">
            <a:fgClr>
              <a:schemeClr val="tx1"/>
            </a:fgClr>
            <a:bgClr>
              <a:schemeClr val="bg1"/>
            </a:bgClr>
          </a:pattFill>
          <a:ln>
            <a:solidFill>
              <a:schemeClr val="tx1"/>
            </a:solidFill>
          </a:ln>
        </p:spPr>
        <p:txBody>
          <a:bodyPr wrap="square" rtlCol="0">
            <a:spAutoFit/>
          </a:bodyPr>
          <a:lstStyle/>
          <a:p>
            <a:pPr algn="ctr"/>
            <a:endParaRPr lang="en-US" sz="1000" dirty="0"/>
          </a:p>
        </p:txBody>
      </p:sp>
      <p:grpSp>
        <p:nvGrpSpPr>
          <p:cNvPr id="25" name="Group 24">
            <a:extLst>
              <a:ext uri="{FF2B5EF4-FFF2-40B4-BE49-F238E27FC236}">
                <a16:creationId xmlns:a16="http://schemas.microsoft.com/office/drawing/2014/main" id="{146B6C0E-1B1E-1A3D-8435-904401F0A3B9}"/>
              </a:ext>
            </a:extLst>
          </p:cNvPr>
          <p:cNvGrpSpPr/>
          <p:nvPr/>
        </p:nvGrpSpPr>
        <p:grpSpPr>
          <a:xfrm>
            <a:off x="603239" y="3286120"/>
            <a:ext cx="11129577" cy="348038"/>
            <a:chOff x="603239" y="3429000"/>
            <a:chExt cx="11129577" cy="348038"/>
          </a:xfrm>
        </p:grpSpPr>
        <p:sp>
          <p:nvSpPr>
            <p:cNvPr id="13" name="TextBox 12">
              <a:extLst>
                <a:ext uri="{FF2B5EF4-FFF2-40B4-BE49-F238E27FC236}">
                  <a16:creationId xmlns:a16="http://schemas.microsoft.com/office/drawing/2014/main" id="{221A904D-2E7D-8D09-B71B-2F4ED877B885}"/>
                </a:ext>
              </a:extLst>
            </p:cNvPr>
            <p:cNvSpPr txBox="1"/>
            <p:nvPr/>
          </p:nvSpPr>
          <p:spPr>
            <a:xfrm>
              <a:off x="3992466" y="3429000"/>
              <a:ext cx="4281485" cy="348038"/>
            </a:xfrm>
            <a:prstGeom prst="rect">
              <a:avLst/>
            </a:prstGeom>
            <a:noFill/>
          </p:spPr>
          <p:txBody>
            <a:bodyPr wrap="square" rtlCol="0">
              <a:spAutoFit/>
            </a:bodyPr>
            <a:lstStyle/>
            <a:p>
              <a:pPr algn="ctr"/>
              <a:r>
                <a:rPr lang="en-US" sz="1600" b="1" dirty="0"/>
                <a:t>1917-2037</a:t>
              </a:r>
              <a:r>
                <a:rPr lang="en-US" sz="1600" dirty="0"/>
                <a:t> – 120 Years for Israel’s Restoration</a:t>
              </a:r>
              <a:endParaRPr lang="en-US" sz="2400" dirty="0"/>
            </a:p>
          </p:txBody>
        </p:sp>
        <p:cxnSp>
          <p:nvCxnSpPr>
            <p:cNvPr id="14" name="Straight Arrow Connector 13">
              <a:extLst>
                <a:ext uri="{FF2B5EF4-FFF2-40B4-BE49-F238E27FC236}">
                  <a16:creationId xmlns:a16="http://schemas.microsoft.com/office/drawing/2014/main" id="{E61642A9-FC22-52AD-B47A-21A5D7EA48DC}"/>
                </a:ext>
              </a:extLst>
            </p:cNvPr>
            <p:cNvCxnSpPr>
              <a:cxnSpLocks/>
              <a:stCxn id="13" idx="3"/>
            </p:cNvCxnSpPr>
            <p:nvPr/>
          </p:nvCxnSpPr>
          <p:spPr>
            <a:xfrm>
              <a:off x="8273951" y="3603019"/>
              <a:ext cx="345886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F223F071-21D3-A7EF-996D-C43C0D697FFB}"/>
                </a:ext>
              </a:extLst>
            </p:cNvPr>
            <p:cNvCxnSpPr>
              <a:cxnSpLocks/>
              <a:stCxn id="13" idx="1"/>
            </p:cNvCxnSpPr>
            <p:nvPr/>
          </p:nvCxnSpPr>
          <p:spPr>
            <a:xfrm flipH="1" flipV="1">
              <a:off x="603239" y="3598277"/>
              <a:ext cx="3389227" cy="474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24" name="Text Placeholder 2">
            <a:extLst>
              <a:ext uri="{FF2B5EF4-FFF2-40B4-BE49-F238E27FC236}">
                <a16:creationId xmlns:a16="http://schemas.microsoft.com/office/drawing/2014/main" id="{B8D7DA90-BE88-27FD-FF34-624C32B72E3A}"/>
              </a:ext>
            </a:extLst>
          </p:cNvPr>
          <p:cNvSpPr txBox="1">
            <a:spLocks/>
          </p:cNvSpPr>
          <p:nvPr/>
        </p:nvSpPr>
        <p:spPr>
          <a:xfrm>
            <a:off x="0" y="2349821"/>
            <a:ext cx="11661422" cy="7659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dirty="0">
                <a:solidFill>
                  <a:srgbClr val="0070C0"/>
                </a:solidFill>
              </a:rPr>
              <a:t>As God’s plans unfold, Satan schemes to prevent Jesus’ return, </a:t>
            </a:r>
            <a:r>
              <a:rPr lang="en-US" b="1" u="sng" dirty="0">
                <a:solidFill>
                  <a:srgbClr val="0070C0"/>
                </a:solidFill>
              </a:rPr>
              <a:t>but always fails</a:t>
            </a:r>
            <a:r>
              <a:rPr lang="en-US" dirty="0">
                <a:solidFill>
                  <a:srgbClr val="0070C0"/>
                </a:solidFill>
              </a:rPr>
              <a:t>.</a:t>
            </a:r>
          </a:p>
        </p:txBody>
      </p:sp>
      <p:grpSp>
        <p:nvGrpSpPr>
          <p:cNvPr id="19" name="Group 18">
            <a:extLst>
              <a:ext uri="{FF2B5EF4-FFF2-40B4-BE49-F238E27FC236}">
                <a16:creationId xmlns:a16="http://schemas.microsoft.com/office/drawing/2014/main" id="{BECFE002-B6A0-62C9-13E3-26AA7417012D}"/>
              </a:ext>
            </a:extLst>
          </p:cNvPr>
          <p:cNvGrpSpPr/>
          <p:nvPr/>
        </p:nvGrpSpPr>
        <p:grpSpPr>
          <a:xfrm>
            <a:off x="1234426" y="3695890"/>
            <a:ext cx="4667857" cy="348038"/>
            <a:chOff x="603239" y="3838770"/>
            <a:chExt cx="4667857" cy="348038"/>
          </a:xfrm>
        </p:grpSpPr>
        <p:sp>
          <p:nvSpPr>
            <p:cNvPr id="20" name="TextBox 19">
              <a:extLst>
                <a:ext uri="{FF2B5EF4-FFF2-40B4-BE49-F238E27FC236}">
                  <a16:creationId xmlns:a16="http://schemas.microsoft.com/office/drawing/2014/main" id="{8A21468F-6DCF-A78B-FD47-97F666326628}"/>
                </a:ext>
              </a:extLst>
            </p:cNvPr>
            <p:cNvSpPr txBox="1"/>
            <p:nvPr/>
          </p:nvSpPr>
          <p:spPr>
            <a:xfrm>
              <a:off x="1628482" y="3838770"/>
              <a:ext cx="2208308" cy="348038"/>
            </a:xfrm>
            <a:prstGeom prst="rect">
              <a:avLst/>
            </a:prstGeom>
            <a:noFill/>
          </p:spPr>
          <p:txBody>
            <a:bodyPr wrap="square" rtlCol="0">
              <a:spAutoFit/>
            </a:bodyPr>
            <a:lstStyle/>
            <a:p>
              <a:pPr algn="ctr"/>
              <a:r>
                <a:rPr lang="en-US" sz="1600" b="1" dirty="0"/>
                <a:t>1923-1973</a:t>
              </a:r>
              <a:r>
                <a:rPr lang="en-US" sz="1600" dirty="0"/>
                <a:t> – 1 Jubilee</a:t>
              </a:r>
              <a:endParaRPr lang="en-US" sz="2400" dirty="0"/>
            </a:p>
          </p:txBody>
        </p:sp>
        <p:cxnSp>
          <p:nvCxnSpPr>
            <p:cNvPr id="21" name="Straight Arrow Connector 20">
              <a:extLst>
                <a:ext uri="{FF2B5EF4-FFF2-40B4-BE49-F238E27FC236}">
                  <a16:creationId xmlns:a16="http://schemas.microsoft.com/office/drawing/2014/main" id="{05903F0E-680E-5C30-C15C-B510779A7296}"/>
                </a:ext>
              </a:extLst>
            </p:cNvPr>
            <p:cNvCxnSpPr>
              <a:cxnSpLocks/>
              <a:stCxn id="20" idx="3"/>
            </p:cNvCxnSpPr>
            <p:nvPr/>
          </p:nvCxnSpPr>
          <p:spPr>
            <a:xfrm>
              <a:off x="3836790" y="4012789"/>
              <a:ext cx="143430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912C09FF-203F-C12D-3FBC-8A9C950A8382}"/>
                </a:ext>
              </a:extLst>
            </p:cNvPr>
            <p:cNvCxnSpPr>
              <a:cxnSpLocks/>
              <a:stCxn id="20" idx="1"/>
            </p:cNvCxnSpPr>
            <p:nvPr/>
          </p:nvCxnSpPr>
          <p:spPr>
            <a:xfrm flipH="1">
              <a:off x="603239" y="4012789"/>
              <a:ext cx="102524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34" name="Group 33">
            <a:extLst>
              <a:ext uri="{FF2B5EF4-FFF2-40B4-BE49-F238E27FC236}">
                <a16:creationId xmlns:a16="http://schemas.microsoft.com/office/drawing/2014/main" id="{95164697-7DB6-8D9C-BED4-91A735547A2D}"/>
              </a:ext>
            </a:extLst>
          </p:cNvPr>
          <p:cNvGrpSpPr/>
          <p:nvPr/>
        </p:nvGrpSpPr>
        <p:grpSpPr>
          <a:xfrm>
            <a:off x="5905019" y="3693946"/>
            <a:ext cx="4667857" cy="348038"/>
            <a:chOff x="603239" y="3838770"/>
            <a:chExt cx="4667857" cy="348038"/>
          </a:xfrm>
        </p:grpSpPr>
        <p:sp>
          <p:nvSpPr>
            <p:cNvPr id="35" name="TextBox 34">
              <a:extLst>
                <a:ext uri="{FF2B5EF4-FFF2-40B4-BE49-F238E27FC236}">
                  <a16:creationId xmlns:a16="http://schemas.microsoft.com/office/drawing/2014/main" id="{CE591BB2-5447-8BC2-CD30-5197C40692BA}"/>
                </a:ext>
              </a:extLst>
            </p:cNvPr>
            <p:cNvSpPr txBox="1"/>
            <p:nvPr/>
          </p:nvSpPr>
          <p:spPr>
            <a:xfrm>
              <a:off x="1628482" y="3838770"/>
              <a:ext cx="2208308" cy="348038"/>
            </a:xfrm>
            <a:prstGeom prst="rect">
              <a:avLst/>
            </a:prstGeom>
            <a:noFill/>
          </p:spPr>
          <p:txBody>
            <a:bodyPr wrap="square" rtlCol="0">
              <a:spAutoFit/>
            </a:bodyPr>
            <a:lstStyle/>
            <a:p>
              <a:pPr algn="ctr"/>
              <a:r>
                <a:rPr lang="en-US" sz="1600" b="1" dirty="0"/>
                <a:t>1973-2023</a:t>
              </a:r>
              <a:r>
                <a:rPr lang="en-US" sz="1600" dirty="0"/>
                <a:t> – 1 Jubilee</a:t>
              </a:r>
              <a:endParaRPr lang="en-US" sz="2400" dirty="0"/>
            </a:p>
          </p:txBody>
        </p:sp>
        <p:cxnSp>
          <p:nvCxnSpPr>
            <p:cNvPr id="39" name="Straight Arrow Connector 38">
              <a:extLst>
                <a:ext uri="{FF2B5EF4-FFF2-40B4-BE49-F238E27FC236}">
                  <a16:creationId xmlns:a16="http://schemas.microsoft.com/office/drawing/2014/main" id="{A44A577A-9AE8-7805-B36C-2F546DBDF1A2}"/>
                </a:ext>
              </a:extLst>
            </p:cNvPr>
            <p:cNvCxnSpPr>
              <a:cxnSpLocks/>
              <a:stCxn id="35" idx="3"/>
            </p:cNvCxnSpPr>
            <p:nvPr/>
          </p:nvCxnSpPr>
          <p:spPr>
            <a:xfrm>
              <a:off x="3836790" y="4012789"/>
              <a:ext cx="143430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B16AA502-E658-9EEE-4630-7D2AC96C41E2}"/>
                </a:ext>
              </a:extLst>
            </p:cNvPr>
            <p:cNvCxnSpPr>
              <a:cxnSpLocks/>
              <a:stCxn id="35" idx="1"/>
            </p:cNvCxnSpPr>
            <p:nvPr/>
          </p:nvCxnSpPr>
          <p:spPr>
            <a:xfrm flipH="1">
              <a:off x="603239" y="4012789"/>
              <a:ext cx="102524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75" name="Group 74">
            <a:extLst>
              <a:ext uri="{FF2B5EF4-FFF2-40B4-BE49-F238E27FC236}">
                <a16:creationId xmlns:a16="http://schemas.microsoft.com/office/drawing/2014/main" id="{82332264-A24D-C111-A258-041A0752BA13}"/>
              </a:ext>
            </a:extLst>
          </p:cNvPr>
          <p:cNvGrpSpPr/>
          <p:nvPr/>
        </p:nvGrpSpPr>
        <p:grpSpPr>
          <a:xfrm>
            <a:off x="1251134" y="3784206"/>
            <a:ext cx="4088692" cy="2844761"/>
            <a:chOff x="1251134" y="3784206"/>
            <a:chExt cx="4088692" cy="2844761"/>
          </a:xfrm>
        </p:grpSpPr>
        <p:grpSp>
          <p:nvGrpSpPr>
            <p:cNvPr id="6" name="Group 5">
              <a:extLst>
                <a:ext uri="{FF2B5EF4-FFF2-40B4-BE49-F238E27FC236}">
                  <a16:creationId xmlns:a16="http://schemas.microsoft.com/office/drawing/2014/main" id="{339F1CCE-270E-02E5-E460-C1F4F4D3375B}"/>
                </a:ext>
              </a:extLst>
            </p:cNvPr>
            <p:cNvGrpSpPr/>
            <p:nvPr/>
          </p:nvGrpSpPr>
          <p:grpSpPr>
            <a:xfrm>
              <a:off x="1251134" y="3784206"/>
              <a:ext cx="73152" cy="1003013"/>
              <a:chOff x="8103200" y="3752507"/>
              <a:chExt cx="73152" cy="1003013"/>
            </a:xfrm>
          </p:grpSpPr>
          <p:sp>
            <p:nvSpPr>
              <p:cNvPr id="16" name="Rectangle 15">
                <a:extLst>
                  <a:ext uri="{FF2B5EF4-FFF2-40B4-BE49-F238E27FC236}">
                    <a16:creationId xmlns:a16="http://schemas.microsoft.com/office/drawing/2014/main" id="{25B428C9-8079-6E4E-65A3-8C49B48C8E8A}"/>
                  </a:ext>
                </a:extLst>
              </p:cNvPr>
              <p:cNvSpPr/>
              <p:nvPr/>
            </p:nvSpPr>
            <p:spPr>
              <a:xfrm>
                <a:off x="8103200" y="4115440"/>
                <a:ext cx="73152" cy="640080"/>
              </a:xfrm>
              <a:prstGeom prst="rect">
                <a:avLst/>
              </a:prstGeom>
              <a:solidFill>
                <a:schemeClr val="bg1">
                  <a:lumMod val="5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D464DEB9-128A-49F9-C09E-AFB148A16167}"/>
                  </a:ext>
                </a:extLst>
              </p:cNvPr>
              <p:cNvCxnSpPr>
                <a:cxnSpLocks/>
              </p:cNvCxnSpPr>
              <p:nvPr/>
            </p:nvCxnSpPr>
            <p:spPr>
              <a:xfrm>
                <a:off x="8103200" y="3752507"/>
                <a:ext cx="0" cy="10030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9917B21F-B6A5-9AA0-16B1-4C0CE38EDB14}"/>
                </a:ext>
              </a:extLst>
            </p:cNvPr>
            <p:cNvSpPr txBox="1"/>
            <p:nvPr/>
          </p:nvSpPr>
          <p:spPr>
            <a:xfrm>
              <a:off x="1510228" y="5797970"/>
              <a:ext cx="3829598" cy="830997"/>
            </a:xfrm>
            <a:prstGeom prst="rect">
              <a:avLst/>
            </a:prstGeom>
            <a:noFill/>
          </p:spPr>
          <p:txBody>
            <a:bodyPr wrap="square" rtlCol="0">
              <a:spAutoFit/>
            </a:bodyPr>
            <a:lstStyle/>
            <a:p>
              <a:r>
                <a:rPr lang="en-US" sz="1600" b="1" dirty="0"/>
                <a:t>1923 </a:t>
              </a:r>
              <a:r>
                <a:rPr lang="en-US" sz="1600" dirty="0"/>
                <a:t>– The League of Nations issued the mandate for British administration of the territories of Palestine and Transjordan </a:t>
              </a:r>
            </a:p>
          </p:txBody>
        </p:sp>
        <p:cxnSp>
          <p:nvCxnSpPr>
            <p:cNvPr id="56" name="Straight Arrow Connector 87">
              <a:extLst>
                <a:ext uri="{FF2B5EF4-FFF2-40B4-BE49-F238E27FC236}">
                  <a16:creationId xmlns:a16="http://schemas.microsoft.com/office/drawing/2014/main" id="{4E8BD9F0-2935-5CD2-C793-BBB26D802079}"/>
                </a:ext>
              </a:extLst>
            </p:cNvPr>
            <p:cNvCxnSpPr>
              <a:cxnSpLocks/>
              <a:stCxn id="55" idx="1"/>
              <a:endCxn id="16" idx="2"/>
            </p:cNvCxnSpPr>
            <p:nvPr/>
          </p:nvCxnSpPr>
          <p:spPr>
            <a:xfrm rot="10800000">
              <a:off x="1287710" y="4787219"/>
              <a:ext cx="222518" cy="1426250"/>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9A219894-13A6-3B98-7453-4175B3DC7C59}"/>
              </a:ext>
            </a:extLst>
          </p:cNvPr>
          <p:cNvGrpSpPr/>
          <p:nvPr/>
        </p:nvGrpSpPr>
        <p:grpSpPr>
          <a:xfrm>
            <a:off x="4923234" y="4166860"/>
            <a:ext cx="764453" cy="975889"/>
            <a:chOff x="4923234" y="4166860"/>
            <a:chExt cx="764453" cy="975889"/>
          </a:xfrm>
        </p:grpSpPr>
        <p:sp>
          <p:nvSpPr>
            <p:cNvPr id="46" name="Rectangle 45">
              <a:extLst>
                <a:ext uri="{FF2B5EF4-FFF2-40B4-BE49-F238E27FC236}">
                  <a16:creationId xmlns:a16="http://schemas.microsoft.com/office/drawing/2014/main" id="{0D87764B-E864-D572-680F-4041135997DC}"/>
                </a:ext>
              </a:extLst>
            </p:cNvPr>
            <p:cNvSpPr/>
            <p:nvPr/>
          </p:nvSpPr>
          <p:spPr>
            <a:xfrm>
              <a:off x="5271096" y="4166860"/>
              <a:ext cx="68730" cy="640080"/>
            </a:xfrm>
            <a:prstGeom prst="rect">
              <a:avLst/>
            </a:prstGeom>
            <a:solidFill>
              <a:srgbClr val="00B05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0F823E6-4BB6-8584-76FC-E7F84C7AB03D}"/>
                </a:ext>
              </a:extLst>
            </p:cNvPr>
            <p:cNvSpPr txBox="1"/>
            <p:nvPr/>
          </p:nvSpPr>
          <p:spPr>
            <a:xfrm>
              <a:off x="4923234" y="4804195"/>
              <a:ext cx="764453" cy="338554"/>
            </a:xfrm>
            <a:prstGeom prst="rect">
              <a:avLst/>
            </a:prstGeom>
            <a:noFill/>
          </p:spPr>
          <p:txBody>
            <a:bodyPr wrap="square" rtlCol="0">
              <a:spAutoFit/>
            </a:bodyPr>
            <a:lstStyle/>
            <a:p>
              <a:pPr algn="ctr"/>
              <a:r>
                <a:rPr lang="en-US" sz="1600" b="1" dirty="0"/>
                <a:t>1967</a:t>
              </a:r>
              <a:endParaRPr lang="en-US" sz="1600" dirty="0"/>
            </a:p>
          </p:txBody>
        </p:sp>
      </p:grpSp>
      <p:grpSp>
        <p:nvGrpSpPr>
          <p:cNvPr id="71" name="Group 70">
            <a:extLst>
              <a:ext uri="{FF2B5EF4-FFF2-40B4-BE49-F238E27FC236}">
                <a16:creationId xmlns:a16="http://schemas.microsoft.com/office/drawing/2014/main" id="{33D2F337-EC9F-E68D-AAA6-A2EFA69051F9}"/>
              </a:ext>
            </a:extLst>
          </p:cNvPr>
          <p:cNvGrpSpPr/>
          <p:nvPr/>
        </p:nvGrpSpPr>
        <p:grpSpPr>
          <a:xfrm>
            <a:off x="260802" y="3429784"/>
            <a:ext cx="764453" cy="1699614"/>
            <a:chOff x="260802" y="3429784"/>
            <a:chExt cx="764453" cy="1699614"/>
          </a:xfrm>
        </p:grpSpPr>
        <p:grpSp>
          <p:nvGrpSpPr>
            <p:cNvPr id="53" name="Group 52">
              <a:extLst>
                <a:ext uri="{FF2B5EF4-FFF2-40B4-BE49-F238E27FC236}">
                  <a16:creationId xmlns:a16="http://schemas.microsoft.com/office/drawing/2014/main" id="{DC334D0C-5352-934E-2021-982561475487}"/>
                </a:ext>
              </a:extLst>
            </p:cNvPr>
            <p:cNvGrpSpPr/>
            <p:nvPr/>
          </p:nvGrpSpPr>
          <p:grpSpPr>
            <a:xfrm>
              <a:off x="604996" y="3429784"/>
              <a:ext cx="73152" cy="1374559"/>
              <a:chOff x="604996" y="3572664"/>
              <a:chExt cx="73152" cy="1374559"/>
            </a:xfrm>
          </p:grpSpPr>
          <p:sp>
            <p:nvSpPr>
              <p:cNvPr id="9" name="Rectangle 8">
                <a:extLst>
                  <a:ext uri="{FF2B5EF4-FFF2-40B4-BE49-F238E27FC236}">
                    <a16:creationId xmlns:a16="http://schemas.microsoft.com/office/drawing/2014/main" id="{22AC3AF4-DD22-268B-FBBD-0D5E24760DAF}"/>
                  </a:ext>
                </a:extLst>
              </p:cNvPr>
              <p:cNvSpPr/>
              <p:nvPr/>
            </p:nvSpPr>
            <p:spPr>
              <a:xfrm>
                <a:off x="604996" y="4307143"/>
                <a:ext cx="73152" cy="640080"/>
              </a:xfrm>
              <a:prstGeom prst="rect">
                <a:avLst/>
              </a:prstGeom>
              <a:solidFill>
                <a:schemeClr val="bg1">
                  <a:lumMod val="5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8F0A5A86-20F0-BE91-6AEA-998D186A17BC}"/>
                  </a:ext>
                </a:extLst>
              </p:cNvPr>
              <p:cNvCxnSpPr>
                <a:cxnSpLocks/>
              </p:cNvCxnSpPr>
              <p:nvPr/>
            </p:nvCxnSpPr>
            <p:spPr>
              <a:xfrm>
                <a:off x="604996" y="3572664"/>
                <a:ext cx="0" cy="1371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0F706908-6CF0-3E16-2C9B-EE75739BE35D}"/>
                </a:ext>
              </a:extLst>
            </p:cNvPr>
            <p:cNvSpPr txBox="1"/>
            <p:nvPr/>
          </p:nvSpPr>
          <p:spPr>
            <a:xfrm>
              <a:off x="260802" y="4790844"/>
              <a:ext cx="764453" cy="338554"/>
            </a:xfrm>
            <a:prstGeom prst="rect">
              <a:avLst/>
            </a:prstGeom>
            <a:noFill/>
          </p:spPr>
          <p:txBody>
            <a:bodyPr wrap="square" rtlCol="0">
              <a:spAutoFit/>
            </a:bodyPr>
            <a:lstStyle/>
            <a:p>
              <a:pPr algn="ctr"/>
              <a:r>
                <a:rPr lang="en-US" sz="1600" b="1" dirty="0"/>
                <a:t>1917</a:t>
              </a:r>
              <a:endParaRPr lang="en-US" sz="1600" dirty="0"/>
            </a:p>
          </p:txBody>
        </p:sp>
      </p:grpSp>
      <p:grpSp>
        <p:nvGrpSpPr>
          <p:cNvPr id="77" name="Group 76">
            <a:extLst>
              <a:ext uri="{FF2B5EF4-FFF2-40B4-BE49-F238E27FC236}">
                <a16:creationId xmlns:a16="http://schemas.microsoft.com/office/drawing/2014/main" id="{4C448CE2-6519-23CD-FA72-B321DBDA8D6C}"/>
              </a:ext>
            </a:extLst>
          </p:cNvPr>
          <p:cNvGrpSpPr/>
          <p:nvPr/>
        </p:nvGrpSpPr>
        <p:grpSpPr>
          <a:xfrm>
            <a:off x="11312365" y="3429784"/>
            <a:ext cx="764453" cy="1699614"/>
            <a:chOff x="11312365" y="3429784"/>
            <a:chExt cx="764453" cy="1699614"/>
          </a:xfrm>
        </p:grpSpPr>
        <p:grpSp>
          <p:nvGrpSpPr>
            <p:cNvPr id="51" name="Group 50">
              <a:extLst>
                <a:ext uri="{FF2B5EF4-FFF2-40B4-BE49-F238E27FC236}">
                  <a16:creationId xmlns:a16="http://schemas.microsoft.com/office/drawing/2014/main" id="{5FDA0971-5BF6-7B5B-EEF1-1EC49EACAE55}"/>
                </a:ext>
              </a:extLst>
            </p:cNvPr>
            <p:cNvGrpSpPr/>
            <p:nvPr/>
          </p:nvGrpSpPr>
          <p:grpSpPr>
            <a:xfrm>
              <a:off x="11661422" y="3429784"/>
              <a:ext cx="73152" cy="1374559"/>
              <a:chOff x="11661422" y="3572664"/>
              <a:chExt cx="73152" cy="1374559"/>
            </a:xfrm>
          </p:grpSpPr>
          <p:sp>
            <p:nvSpPr>
              <p:cNvPr id="11" name="Rectangle 10">
                <a:extLst>
                  <a:ext uri="{FF2B5EF4-FFF2-40B4-BE49-F238E27FC236}">
                    <a16:creationId xmlns:a16="http://schemas.microsoft.com/office/drawing/2014/main" id="{A55A48AF-919B-1655-63D1-9EBAD25E1980}"/>
                  </a:ext>
                </a:extLst>
              </p:cNvPr>
              <p:cNvSpPr/>
              <p:nvPr/>
            </p:nvSpPr>
            <p:spPr>
              <a:xfrm>
                <a:off x="11661422" y="4307143"/>
                <a:ext cx="73152" cy="640080"/>
              </a:xfrm>
              <a:prstGeom prst="rect">
                <a:avLst/>
              </a:prstGeom>
              <a:solidFill>
                <a:schemeClr val="accent4">
                  <a:alpha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904C4D8-A5E8-8EB2-C24C-CB13557A3093}"/>
                  </a:ext>
                </a:extLst>
              </p:cNvPr>
              <p:cNvCxnSpPr>
                <a:cxnSpLocks/>
              </p:cNvCxnSpPr>
              <p:nvPr/>
            </p:nvCxnSpPr>
            <p:spPr>
              <a:xfrm>
                <a:off x="11732816" y="3572664"/>
                <a:ext cx="0" cy="1371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AD795F4B-1494-6F1B-3D9F-BC5A322C3B1A}"/>
                </a:ext>
              </a:extLst>
            </p:cNvPr>
            <p:cNvSpPr txBox="1"/>
            <p:nvPr/>
          </p:nvSpPr>
          <p:spPr>
            <a:xfrm>
              <a:off x="11312365" y="4790844"/>
              <a:ext cx="764453" cy="338554"/>
            </a:xfrm>
            <a:prstGeom prst="rect">
              <a:avLst/>
            </a:prstGeom>
            <a:noFill/>
          </p:spPr>
          <p:txBody>
            <a:bodyPr wrap="square" rtlCol="0">
              <a:spAutoFit/>
            </a:bodyPr>
            <a:lstStyle/>
            <a:p>
              <a:pPr algn="ctr"/>
              <a:r>
                <a:rPr lang="en-US" sz="1600" b="1" dirty="0"/>
                <a:t>2037</a:t>
              </a:r>
              <a:endParaRPr lang="en-US" sz="1600" dirty="0"/>
            </a:p>
          </p:txBody>
        </p:sp>
      </p:grpSp>
      <p:grpSp>
        <p:nvGrpSpPr>
          <p:cNvPr id="74" name="Group 73">
            <a:extLst>
              <a:ext uri="{FF2B5EF4-FFF2-40B4-BE49-F238E27FC236}">
                <a16:creationId xmlns:a16="http://schemas.microsoft.com/office/drawing/2014/main" id="{F00D83EF-704C-1FCF-8343-F3B4BB038456}"/>
              </a:ext>
            </a:extLst>
          </p:cNvPr>
          <p:cNvGrpSpPr/>
          <p:nvPr/>
        </p:nvGrpSpPr>
        <p:grpSpPr>
          <a:xfrm>
            <a:off x="5900525" y="3779854"/>
            <a:ext cx="4088692" cy="1688098"/>
            <a:chOff x="5900525" y="3779854"/>
            <a:chExt cx="4088692" cy="1688098"/>
          </a:xfrm>
        </p:grpSpPr>
        <p:grpSp>
          <p:nvGrpSpPr>
            <p:cNvPr id="28" name="Group 27">
              <a:extLst>
                <a:ext uri="{FF2B5EF4-FFF2-40B4-BE49-F238E27FC236}">
                  <a16:creationId xmlns:a16="http://schemas.microsoft.com/office/drawing/2014/main" id="{321D5CAC-3098-1563-29BB-254D48E47809}"/>
                </a:ext>
              </a:extLst>
            </p:cNvPr>
            <p:cNvGrpSpPr/>
            <p:nvPr/>
          </p:nvGrpSpPr>
          <p:grpSpPr>
            <a:xfrm>
              <a:off x="5900525" y="3779854"/>
              <a:ext cx="73152" cy="1003013"/>
              <a:chOff x="8103200" y="3752507"/>
              <a:chExt cx="73152" cy="1003013"/>
            </a:xfrm>
          </p:grpSpPr>
          <p:sp>
            <p:nvSpPr>
              <p:cNvPr id="32" name="Rectangle 31">
                <a:extLst>
                  <a:ext uri="{FF2B5EF4-FFF2-40B4-BE49-F238E27FC236}">
                    <a16:creationId xmlns:a16="http://schemas.microsoft.com/office/drawing/2014/main" id="{BA07EB1F-3DAC-664F-7691-9B7DF427105A}"/>
                  </a:ext>
                </a:extLst>
              </p:cNvPr>
              <p:cNvSpPr/>
              <p:nvPr/>
            </p:nvSpPr>
            <p:spPr>
              <a:xfrm>
                <a:off x="8103200" y="4115440"/>
                <a:ext cx="73152" cy="640080"/>
              </a:xfrm>
              <a:prstGeom prst="rect">
                <a:avLst/>
              </a:prstGeom>
              <a:solidFill>
                <a:schemeClr val="bg1">
                  <a:lumMod val="5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5EA77050-BF13-BEDB-8F03-5773F4012554}"/>
                  </a:ext>
                </a:extLst>
              </p:cNvPr>
              <p:cNvCxnSpPr>
                <a:cxnSpLocks/>
              </p:cNvCxnSpPr>
              <p:nvPr/>
            </p:nvCxnSpPr>
            <p:spPr>
              <a:xfrm>
                <a:off x="8103200" y="3752507"/>
                <a:ext cx="0" cy="10030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A64E92B2-799A-ABAF-BCD3-DF08B7C09320}"/>
                </a:ext>
              </a:extLst>
            </p:cNvPr>
            <p:cNvSpPr txBox="1"/>
            <p:nvPr/>
          </p:nvSpPr>
          <p:spPr>
            <a:xfrm>
              <a:off x="6159619" y="5129398"/>
              <a:ext cx="3829598" cy="338554"/>
            </a:xfrm>
            <a:prstGeom prst="rect">
              <a:avLst/>
            </a:prstGeom>
            <a:noFill/>
          </p:spPr>
          <p:txBody>
            <a:bodyPr wrap="square" rtlCol="0">
              <a:spAutoFit/>
            </a:bodyPr>
            <a:lstStyle/>
            <a:p>
              <a:r>
                <a:rPr lang="en-US" sz="1600" b="1" dirty="0"/>
                <a:t>1973 </a:t>
              </a:r>
              <a:r>
                <a:rPr lang="en-US" sz="1600" dirty="0"/>
                <a:t>– The Yom Kippur War occurs </a:t>
              </a:r>
            </a:p>
          </p:txBody>
        </p:sp>
        <p:cxnSp>
          <p:nvCxnSpPr>
            <p:cNvPr id="64" name="Straight Arrow Connector 87">
              <a:extLst>
                <a:ext uri="{FF2B5EF4-FFF2-40B4-BE49-F238E27FC236}">
                  <a16:creationId xmlns:a16="http://schemas.microsoft.com/office/drawing/2014/main" id="{B5456F1A-6502-E882-186E-8E182A91C817}"/>
                </a:ext>
              </a:extLst>
            </p:cNvPr>
            <p:cNvCxnSpPr>
              <a:cxnSpLocks/>
              <a:stCxn id="63" idx="1"/>
              <a:endCxn id="32" idx="2"/>
            </p:cNvCxnSpPr>
            <p:nvPr/>
          </p:nvCxnSpPr>
          <p:spPr>
            <a:xfrm rot="10800000">
              <a:off x="5937101" y="4782867"/>
              <a:ext cx="222518" cy="515808"/>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BD02E6DC-872A-780F-FBF0-9B8AD935AC44}"/>
              </a:ext>
            </a:extLst>
          </p:cNvPr>
          <p:cNvGrpSpPr/>
          <p:nvPr/>
        </p:nvGrpSpPr>
        <p:grpSpPr>
          <a:xfrm>
            <a:off x="7046069" y="3793676"/>
            <a:ext cx="3598201" cy="2346197"/>
            <a:chOff x="7046069" y="3793676"/>
            <a:chExt cx="3598201" cy="2346197"/>
          </a:xfrm>
        </p:grpSpPr>
        <p:grpSp>
          <p:nvGrpSpPr>
            <p:cNvPr id="43" name="Group 42">
              <a:extLst>
                <a:ext uri="{FF2B5EF4-FFF2-40B4-BE49-F238E27FC236}">
                  <a16:creationId xmlns:a16="http://schemas.microsoft.com/office/drawing/2014/main" id="{3C1DA629-C11F-FE9D-30DD-E1561451A62A}"/>
                </a:ext>
              </a:extLst>
            </p:cNvPr>
            <p:cNvGrpSpPr/>
            <p:nvPr/>
          </p:nvGrpSpPr>
          <p:grpSpPr>
            <a:xfrm>
              <a:off x="10571118" y="3793676"/>
              <a:ext cx="73152" cy="1003013"/>
              <a:chOff x="8103200" y="3752507"/>
              <a:chExt cx="73152" cy="1003013"/>
            </a:xfrm>
          </p:grpSpPr>
          <p:sp>
            <p:nvSpPr>
              <p:cNvPr id="49" name="Rectangle 48">
                <a:extLst>
                  <a:ext uri="{FF2B5EF4-FFF2-40B4-BE49-F238E27FC236}">
                    <a16:creationId xmlns:a16="http://schemas.microsoft.com/office/drawing/2014/main" id="{9039EFCA-F093-96BA-92A6-2DE2469AF36E}"/>
                  </a:ext>
                </a:extLst>
              </p:cNvPr>
              <p:cNvSpPr/>
              <p:nvPr/>
            </p:nvSpPr>
            <p:spPr>
              <a:xfrm>
                <a:off x="8103200" y="4115440"/>
                <a:ext cx="73152" cy="640080"/>
              </a:xfrm>
              <a:prstGeom prst="rect">
                <a:avLst/>
              </a:prstGeom>
              <a:solidFill>
                <a:schemeClr val="bg1">
                  <a:lumMod val="5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05E5C956-1095-383B-5691-81B6DC55170B}"/>
                  </a:ext>
                </a:extLst>
              </p:cNvPr>
              <p:cNvCxnSpPr>
                <a:cxnSpLocks/>
              </p:cNvCxnSpPr>
              <p:nvPr/>
            </p:nvCxnSpPr>
            <p:spPr>
              <a:xfrm>
                <a:off x="8103200" y="3752507"/>
                <a:ext cx="0" cy="10030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id="{4645FC7E-FD3C-6D24-CE90-07934E1287DE}"/>
                </a:ext>
              </a:extLst>
            </p:cNvPr>
            <p:cNvSpPr txBox="1"/>
            <p:nvPr/>
          </p:nvSpPr>
          <p:spPr>
            <a:xfrm>
              <a:off x="7046069" y="5555098"/>
              <a:ext cx="3327281" cy="584775"/>
            </a:xfrm>
            <a:prstGeom prst="rect">
              <a:avLst/>
            </a:prstGeom>
            <a:noFill/>
          </p:spPr>
          <p:txBody>
            <a:bodyPr wrap="square" rtlCol="0">
              <a:spAutoFit/>
            </a:bodyPr>
            <a:lstStyle/>
            <a:p>
              <a:r>
                <a:rPr lang="en-US" sz="1600" b="1" dirty="0"/>
                <a:t>2023 </a:t>
              </a:r>
              <a:r>
                <a:rPr lang="en-US" sz="1600" dirty="0"/>
                <a:t>– The Arab-Israeli War begins on Yom Kippur (Psalm 83)</a:t>
              </a:r>
            </a:p>
          </p:txBody>
        </p:sp>
        <p:cxnSp>
          <p:nvCxnSpPr>
            <p:cNvPr id="68" name="Straight Arrow Connector 87">
              <a:extLst>
                <a:ext uri="{FF2B5EF4-FFF2-40B4-BE49-F238E27FC236}">
                  <a16:creationId xmlns:a16="http://schemas.microsoft.com/office/drawing/2014/main" id="{E47876F6-D966-F778-B92E-4A9666173EE7}"/>
                </a:ext>
              </a:extLst>
            </p:cNvPr>
            <p:cNvCxnSpPr>
              <a:cxnSpLocks/>
              <a:stCxn id="67" idx="3"/>
              <a:endCxn id="49" idx="2"/>
            </p:cNvCxnSpPr>
            <p:nvPr/>
          </p:nvCxnSpPr>
          <p:spPr>
            <a:xfrm flipV="1">
              <a:off x="10373350" y="4796689"/>
              <a:ext cx="234344" cy="1050797"/>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A95A44B3-7A60-B3E6-A8BB-1CB8D46D0231}"/>
              </a:ext>
            </a:extLst>
          </p:cNvPr>
          <p:cNvGrpSpPr/>
          <p:nvPr/>
        </p:nvGrpSpPr>
        <p:grpSpPr>
          <a:xfrm>
            <a:off x="9616382" y="4147139"/>
            <a:ext cx="764453" cy="995610"/>
            <a:chOff x="9616382" y="4147139"/>
            <a:chExt cx="764453" cy="995610"/>
          </a:xfrm>
        </p:grpSpPr>
        <p:sp>
          <p:nvSpPr>
            <p:cNvPr id="79" name="Rectangle 78">
              <a:extLst>
                <a:ext uri="{FF2B5EF4-FFF2-40B4-BE49-F238E27FC236}">
                  <a16:creationId xmlns:a16="http://schemas.microsoft.com/office/drawing/2014/main" id="{58532166-3510-839F-8F28-963DF2CC3931}"/>
                </a:ext>
              </a:extLst>
            </p:cNvPr>
            <p:cNvSpPr/>
            <p:nvPr/>
          </p:nvSpPr>
          <p:spPr>
            <a:xfrm>
              <a:off x="9962033" y="4147139"/>
              <a:ext cx="73152" cy="640080"/>
            </a:xfrm>
            <a:prstGeom prst="rect">
              <a:avLst/>
            </a:prstGeom>
            <a:solidFill>
              <a:schemeClr val="bg1">
                <a:lumMod val="5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CF92CCAF-E77D-E8B9-E1C5-4F39164F5080}"/>
                </a:ext>
              </a:extLst>
            </p:cNvPr>
            <p:cNvSpPr txBox="1"/>
            <p:nvPr/>
          </p:nvSpPr>
          <p:spPr>
            <a:xfrm>
              <a:off x="9616382" y="4804195"/>
              <a:ext cx="764453" cy="338554"/>
            </a:xfrm>
            <a:prstGeom prst="rect">
              <a:avLst/>
            </a:prstGeom>
            <a:noFill/>
          </p:spPr>
          <p:txBody>
            <a:bodyPr wrap="square" rtlCol="0">
              <a:spAutoFit/>
            </a:bodyPr>
            <a:lstStyle/>
            <a:p>
              <a:pPr algn="ctr"/>
              <a:r>
                <a:rPr lang="en-US" sz="1600" b="1" dirty="0"/>
                <a:t>2017</a:t>
              </a:r>
              <a:endParaRPr lang="en-US" sz="1600" dirty="0"/>
            </a:p>
          </p:txBody>
        </p:sp>
      </p:grpSp>
      <p:grpSp>
        <p:nvGrpSpPr>
          <p:cNvPr id="3" name="Group 2">
            <a:extLst>
              <a:ext uri="{FF2B5EF4-FFF2-40B4-BE49-F238E27FC236}">
                <a16:creationId xmlns:a16="http://schemas.microsoft.com/office/drawing/2014/main" id="{A0CFEA7A-25FF-FC74-DAEA-D373595D17DA}"/>
              </a:ext>
            </a:extLst>
          </p:cNvPr>
          <p:cNvGrpSpPr/>
          <p:nvPr/>
        </p:nvGrpSpPr>
        <p:grpSpPr>
          <a:xfrm>
            <a:off x="3521934" y="4150764"/>
            <a:ext cx="2378590" cy="1576823"/>
            <a:chOff x="3521934" y="4150764"/>
            <a:chExt cx="2378590" cy="1576823"/>
          </a:xfrm>
        </p:grpSpPr>
        <p:sp>
          <p:nvSpPr>
            <p:cNvPr id="7" name="Rectangle 6">
              <a:extLst>
                <a:ext uri="{FF2B5EF4-FFF2-40B4-BE49-F238E27FC236}">
                  <a16:creationId xmlns:a16="http://schemas.microsoft.com/office/drawing/2014/main" id="{D3FC4694-A0C0-F4F6-D7CB-BDF996511576}"/>
                </a:ext>
              </a:extLst>
            </p:cNvPr>
            <p:cNvSpPr/>
            <p:nvPr/>
          </p:nvSpPr>
          <p:spPr>
            <a:xfrm>
              <a:off x="3521934" y="4150764"/>
              <a:ext cx="69109" cy="640080"/>
            </a:xfrm>
            <a:prstGeom prst="rect">
              <a:avLst/>
            </a:prstGeom>
            <a:solidFill>
              <a:srgbClr val="00206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78A962-9A6E-6A5E-5C3E-174FF38C8CDE}"/>
                </a:ext>
              </a:extLst>
            </p:cNvPr>
            <p:cNvSpPr txBox="1"/>
            <p:nvPr/>
          </p:nvSpPr>
          <p:spPr>
            <a:xfrm>
              <a:off x="3692216" y="5142812"/>
              <a:ext cx="2208308" cy="584775"/>
            </a:xfrm>
            <a:prstGeom prst="rect">
              <a:avLst/>
            </a:prstGeom>
            <a:noFill/>
          </p:spPr>
          <p:txBody>
            <a:bodyPr wrap="square" rtlCol="0">
              <a:spAutoFit/>
            </a:bodyPr>
            <a:lstStyle/>
            <a:p>
              <a:r>
                <a:rPr lang="en-US" sz="1600" b="1" dirty="0"/>
                <a:t>1948 </a:t>
              </a:r>
              <a:r>
                <a:rPr lang="en-US" sz="1600" dirty="0"/>
                <a:t>– The rise of the Babylonian system.</a:t>
              </a:r>
            </a:p>
          </p:txBody>
        </p:sp>
        <p:cxnSp>
          <p:nvCxnSpPr>
            <p:cNvPr id="18" name="Straight Arrow Connector 87">
              <a:extLst>
                <a:ext uri="{FF2B5EF4-FFF2-40B4-BE49-F238E27FC236}">
                  <a16:creationId xmlns:a16="http://schemas.microsoft.com/office/drawing/2014/main" id="{35AAC552-DB05-5EEC-55A1-84F1B3D5CDA4}"/>
                </a:ext>
              </a:extLst>
            </p:cNvPr>
            <p:cNvCxnSpPr>
              <a:cxnSpLocks/>
              <a:stCxn id="8" idx="1"/>
              <a:endCxn id="7" idx="2"/>
            </p:cNvCxnSpPr>
            <p:nvPr/>
          </p:nvCxnSpPr>
          <p:spPr>
            <a:xfrm rot="10800000">
              <a:off x="3556490" y="4790844"/>
              <a:ext cx="135727" cy="64435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BAA96128-1916-3CB1-0CB4-5E0F96F41D72}"/>
              </a:ext>
            </a:extLst>
          </p:cNvPr>
          <p:cNvSpPr/>
          <p:nvPr/>
        </p:nvSpPr>
        <p:spPr>
          <a:xfrm>
            <a:off x="3244503" y="4020568"/>
            <a:ext cx="610704" cy="11221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D7FAAC0-E806-D15A-190B-83F63027A794}"/>
              </a:ext>
            </a:extLst>
          </p:cNvPr>
          <p:cNvGrpSpPr/>
          <p:nvPr/>
        </p:nvGrpSpPr>
        <p:grpSpPr>
          <a:xfrm>
            <a:off x="1600192" y="4690918"/>
            <a:ext cx="1629318" cy="830997"/>
            <a:chOff x="9688557" y="3085219"/>
            <a:chExt cx="1629318" cy="830997"/>
          </a:xfrm>
        </p:grpSpPr>
        <p:sp>
          <p:nvSpPr>
            <p:cNvPr id="27" name="TextBox 26">
              <a:extLst>
                <a:ext uri="{FF2B5EF4-FFF2-40B4-BE49-F238E27FC236}">
                  <a16:creationId xmlns:a16="http://schemas.microsoft.com/office/drawing/2014/main" id="{E9F5ACA3-AF83-6C69-5604-0422BEBF878C}"/>
                </a:ext>
              </a:extLst>
            </p:cNvPr>
            <p:cNvSpPr txBox="1"/>
            <p:nvPr/>
          </p:nvSpPr>
          <p:spPr>
            <a:xfrm>
              <a:off x="9688557" y="3085219"/>
              <a:ext cx="1362161" cy="830997"/>
            </a:xfrm>
            <a:prstGeom prst="rect">
              <a:avLst/>
            </a:prstGeom>
            <a:noFill/>
          </p:spPr>
          <p:txBody>
            <a:bodyPr wrap="square" rtlCol="0">
              <a:spAutoFit/>
            </a:bodyPr>
            <a:lstStyle/>
            <a:p>
              <a:r>
                <a:rPr lang="en-US" sz="1600" dirty="0">
                  <a:solidFill>
                    <a:srgbClr val="0070C0"/>
                  </a:solidFill>
                </a:rPr>
                <a:t>No prophetic correlation to world events</a:t>
              </a:r>
            </a:p>
          </p:txBody>
        </p:sp>
        <p:cxnSp>
          <p:nvCxnSpPr>
            <p:cNvPr id="29" name="Straight Arrow Connector 87">
              <a:extLst>
                <a:ext uri="{FF2B5EF4-FFF2-40B4-BE49-F238E27FC236}">
                  <a16:creationId xmlns:a16="http://schemas.microsoft.com/office/drawing/2014/main" id="{5E7F9F5D-DFAF-6EE0-63F9-38B7A09C6B3D}"/>
                </a:ext>
              </a:extLst>
            </p:cNvPr>
            <p:cNvCxnSpPr>
              <a:cxnSpLocks/>
              <a:stCxn id="27" idx="3"/>
            </p:cNvCxnSpPr>
            <p:nvPr/>
          </p:nvCxnSpPr>
          <p:spPr>
            <a:xfrm flipV="1">
              <a:off x="11050718" y="3491946"/>
              <a:ext cx="26715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9B0CC7C3-AD0E-BBE2-5154-8E23735AA62A}"/>
              </a:ext>
            </a:extLst>
          </p:cNvPr>
          <p:cNvSpPr/>
          <p:nvPr/>
        </p:nvSpPr>
        <p:spPr>
          <a:xfrm>
            <a:off x="10302342" y="2936551"/>
            <a:ext cx="610704" cy="216109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954F9016-B99C-E140-F6DF-80CEEB2718B3}"/>
              </a:ext>
            </a:extLst>
          </p:cNvPr>
          <p:cNvGrpSpPr/>
          <p:nvPr/>
        </p:nvGrpSpPr>
        <p:grpSpPr>
          <a:xfrm>
            <a:off x="1690007" y="2942359"/>
            <a:ext cx="8609742" cy="338554"/>
            <a:chOff x="2744058" y="3085219"/>
            <a:chExt cx="8609742" cy="338554"/>
          </a:xfrm>
        </p:grpSpPr>
        <p:sp>
          <p:nvSpPr>
            <p:cNvPr id="36" name="TextBox 35">
              <a:extLst>
                <a:ext uri="{FF2B5EF4-FFF2-40B4-BE49-F238E27FC236}">
                  <a16:creationId xmlns:a16="http://schemas.microsoft.com/office/drawing/2014/main" id="{CE110C04-5C7C-4A08-13D4-F9E547447410}"/>
                </a:ext>
              </a:extLst>
            </p:cNvPr>
            <p:cNvSpPr txBox="1"/>
            <p:nvPr/>
          </p:nvSpPr>
          <p:spPr>
            <a:xfrm>
              <a:off x="2744058" y="3085219"/>
              <a:ext cx="8306660" cy="338554"/>
            </a:xfrm>
            <a:prstGeom prst="rect">
              <a:avLst/>
            </a:prstGeom>
            <a:noFill/>
          </p:spPr>
          <p:txBody>
            <a:bodyPr wrap="square" rtlCol="0">
              <a:spAutoFit/>
            </a:bodyPr>
            <a:lstStyle/>
            <a:p>
              <a:r>
                <a:rPr lang="en-US" sz="1600" dirty="0">
                  <a:solidFill>
                    <a:srgbClr val="0070C0"/>
                  </a:solidFill>
                </a:rPr>
                <a:t>World events correlate prophetically better with Israel’s rebirth and their spiritual awakening </a:t>
              </a:r>
            </a:p>
          </p:txBody>
        </p:sp>
        <p:cxnSp>
          <p:nvCxnSpPr>
            <p:cNvPr id="37" name="Straight Arrow Connector 87">
              <a:extLst>
                <a:ext uri="{FF2B5EF4-FFF2-40B4-BE49-F238E27FC236}">
                  <a16:creationId xmlns:a16="http://schemas.microsoft.com/office/drawing/2014/main" id="{32C23D14-E96D-5E09-FBF3-660BBE0751D0}"/>
                </a:ext>
              </a:extLst>
            </p:cNvPr>
            <p:cNvCxnSpPr>
              <a:cxnSpLocks/>
              <a:stCxn id="36" idx="3"/>
            </p:cNvCxnSpPr>
            <p:nvPr/>
          </p:nvCxnSpPr>
          <p:spPr>
            <a:xfrm>
              <a:off x="11050718" y="3254496"/>
              <a:ext cx="303082" cy="19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A4C70CB9-A0BE-28DC-0FAA-952625E6F402}"/>
              </a:ext>
            </a:extLst>
          </p:cNvPr>
          <p:cNvGrpSpPr/>
          <p:nvPr/>
        </p:nvGrpSpPr>
        <p:grpSpPr>
          <a:xfrm>
            <a:off x="6008250" y="4161427"/>
            <a:ext cx="4740942" cy="2648179"/>
            <a:chOff x="-1769299" y="4161427"/>
            <a:chExt cx="4740942" cy="2648179"/>
          </a:xfrm>
        </p:grpSpPr>
        <p:sp>
          <p:nvSpPr>
            <p:cNvPr id="45" name="Rectangle 44">
              <a:extLst>
                <a:ext uri="{FF2B5EF4-FFF2-40B4-BE49-F238E27FC236}">
                  <a16:creationId xmlns:a16="http://schemas.microsoft.com/office/drawing/2014/main" id="{DFAF6459-E840-2425-7C5D-2975A618BE0A}"/>
                </a:ext>
              </a:extLst>
            </p:cNvPr>
            <p:cNvSpPr/>
            <p:nvPr/>
          </p:nvSpPr>
          <p:spPr>
            <a:xfrm>
              <a:off x="2898491" y="4161427"/>
              <a:ext cx="73152" cy="640080"/>
            </a:xfrm>
            <a:prstGeom prst="rect">
              <a:avLst/>
            </a:prstGeom>
            <a:solidFill>
              <a:schemeClr val="accent4">
                <a:alpha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C4C78F14-4175-6F5A-A348-C1B7048700F1}"/>
                </a:ext>
              </a:extLst>
            </p:cNvPr>
            <p:cNvSpPr txBox="1"/>
            <p:nvPr/>
          </p:nvSpPr>
          <p:spPr>
            <a:xfrm>
              <a:off x="-1769299" y="6224831"/>
              <a:ext cx="4482272" cy="584775"/>
            </a:xfrm>
            <a:prstGeom prst="rect">
              <a:avLst/>
            </a:prstGeom>
            <a:noFill/>
          </p:spPr>
          <p:txBody>
            <a:bodyPr wrap="square" rtlCol="0">
              <a:spAutoFit/>
            </a:bodyPr>
            <a:lstStyle/>
            <a:p>
              <a:r>
                <a:rPr lang="en-US" sz="1600" b="1" dirty="0"/>
                <a:t>2026 </a:t>
              </a:r>
              <a:r>
                <a:rPr lang="en-US" sz="1600" dirty="0"/>
                <a:t>– Israel’s spiritual awakening occurs, triggering the Gog &amp; Magog War (Ezekiel 38-39)</a:t>
              </a:r>
            </a:p>
          </p:txBody>
        </p:sp>
        <p:cxnSp>
          <p:nvCxnSpPr>
            <p:cNvPr id="44" name="Straight Arrow Connector 87">
              <a:extLst>
                <a:ext uri="{FF2B5EF4-FFF2-40B4-BE49-F238E27FC236}">
                  <a16:creationId xmlns:a16="http://schemas.microsoft.com/office/drawing/2014/main" id="{7F7E0608-5122-055A-2357-E1B2E1F966DE}"/>
                </a:ext>
              </a:extLst>
            </p:cNvPr>
            <p:cNvCxnSpPr>
              <a:cxnSpLocks/>
              <a:stCxn id="42" idx="3"/>
              <a:endCxn id="45" idx="2"/>
            </p:cNvCxnSpPr>
            <p:nvPr/>
          </p:nvCxnSpPr>
          <p:spPr>
            <a:xfrm flipV="1">
              <a:off x="2712973" y="4801507"/>
              <a:ext cx="222094" cy="1715712"/>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371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9" presetClass="entr" presetSubtype="0" fill="hold"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dissolve">
                                      <p:cBhvr>
                                        <p:cTn id="14" dur="500"/>
                                        <p:tgtEl>
                                          <p:spTgt spid="71"/>
                                        </p:tgtEl>
                                      </p:cBhvr>
                                    </p:animEffect>
                                  </p:childTnLst>
                                </p:cTn>
                              </p:par>
                              <p:par>
                                <p:cTn id="15" presetID="9"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dissolve">
                                      <p:cBhvr>
                                        <p:cTn id="17" dur="500"/>
                                        <p:tgtEl>
                                          <p:spTgt spid="77"/>
                                        </p:tgtEl>
                                      </p:cBhvr>
                                    </p:animEffect>
                                  </p:childTnLst>
                                </p:cTn>
                              </p:par>
                              <p:par>
                                <p:cTn id="18" presetID="9"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dissolve">
                                      <p:cBhvr>
                                        <p:cTn id="20" dur="500"/>
                                        <p:tgtEl>
                                          <p:spTgt spid="25"/>
                                        </p:tgtEl>
                                      </p:cBhvr>
                                    </p:animEffect>
                                  </p:childTnLst>
                                </p:cTn>
                              </p:par>
                              <p:par>
                                <p:cTn id="21" presetID="9"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dissolve">
                                      <p:cBhvr>
                                        <p:cTn id="23" dur="500"/>
                                        <p:tgtEl>
                                          <p:spTgt spid="73"/>
                                        </p:tgtEl>
                                      </p:cBhvr>
                                    </p:animEffect>
                                  </p:childTnLst>
                                </p:cTn>
                              </p:par>
                              <p:par>
                                <p:cTn id="24" presetID="9" presetClass="entr" presetSubtype="0" fill="hold"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dissolve">
                                      <p:cBhvr>
                                        <p:cTn id="26" dur="500"/>
                                        <p:tgtEl>
                                          <p:spTgt spid="7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dissolve">
                                      <p:cBhvr>
                                        <p:cTn id="36" dur="500"/>
                                        <p:tgtEl>
                                          <p:spTgt spid="76"/>
                                        </p:tgtEl>
                                      </p:cBhvr>
                                    </p:animEffect>
                                  </p:childTnLst>
                                </p:cTn>
                              </p:par>
                            </p:childTnLst>
                          </p:cTn>
                        </p:par>
                        <p:par>
                          <p:cTn id="37" fill="hold">
                            <p:stCondLst>
                              <p:cond delay="500"/>
                            </p:stCondLst>
                            <p:childTnLst>
                              <p:par>
                                <p:cTn id="38" presetID="9" presetClass="entr" presetSubtype="0"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dissolv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dissolve">
                                      <p:cBhvr>
                                        <p:cTn id="45" dur="500"/>
                                        <p:tgtEl>
                                          <p:spTgt spid="74"/>
                                        </p:tgtEl>
                                      </p:cBhvr>
                                    </p:animEffect>
                                  </p:childTnLst>
                                </p:cTn>
                              </p:par>
                            </p:childTnLst>
                          </p:cTn>
                        </p:par>
                        <p:par>
                          <p:cTn id="46" fill="hold">
                            <p:stCondLst>
                              <p:cond delay="500"/>
                            </p:stCondLst>
                            <p:childTnLst>
                              <p:par>
                                <p:cTn id="47" presetID="9"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dissolve">
                                      <p:cBhvr>
                                        <p:cTn id="54" dur="500"/>
                                        <p:tgtEl>
                                          <p:spTgt spid="75"/>
                                        </p:tgtEl>
                                      </p:cBhvr>
                                    </p:animEffect>
                                  </p:childTnLst>
                                </p:cTn>
                              </p:par>
                            </p:childTnLst>
                          </p:cTn>
                        </p:par>
                        <p:par>
                          <p:cTn id="55" fill="hold">
                            <p:stCondLst>
                              <p:cond delay="500"/>
                            </p:stCondLst>
                            <p:childTnLst>
                              <p:par>
                                <p:cTn id="56" presetID="9"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dissolv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dissolve">
                                      <p:cBhvr>
                                        <p:cTn id="63" dur="500"/>
                                        <p:tgtEl>
                                          <p:spTgt spid="23"/>
                                        </p:tgtEl>
                                      </p:cBhvr>
                                    </p:animEffect>
                                  </p:childTnLst>
                                </p:cTn>
                              </p:par>
                            </p:childTnLst>
                          </p:cTn>
                        </p:par>
                        <p:par>
                          <p:cTn id="64" fill="hold">
                            <p:stCondLst>
                              <p:cond delay="500"/>
                            </p:stCondLst>
                            <p:childTnLst>
                              <p:par>
                                <p:cTn id="65" presetID="9" presetClass="entr" presetSubtype="0"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dissolv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dissolve">
                                      <p:cBhvr>
                                        <p:cTn id="72" dur="500"/>
                                        <p:tgtEl>
                                          <p:spTgt spid="30"/>
                                        </p:tgtEl>
                                      </p:cBhvr>
                                    </p:animEffect>
                                  </p:childTnLst>
                                </p:cTn>
                              </p:par>
                            </p:childTnLst>
                          </p:cTn>
                        </p:par>
                        <p:par>
                          <p:cTn id="73" fill="hold">
                            <p:stCondLst>
                              <p:cond delay="500"/>
                            </p:stCondLst>
                            <p:childTnLst>
                              <p:par>
                                <p:cTn id="74" presetID="9" presetClass="entr" presetSubtype="0"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dissolve">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3" grpId="0" animBg="1"/>
      <p:bldP spid="3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0CCF4-12FC-8F2B-6178-42D48749580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C095D36-FE55-746B-5152-828C1DF7886D}"/>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43</a:t>
            </a:fld>
            <a:endParaRPr lang="en-US" dirty="0"/>
          </a:p>
        </p:txBody>
      </p:sp>
      <p:sp>
        <p:nvSpPr>
          <p:cNvPr id="2" name="Title 1">
            <a:extLst>
              <a:ext uri="{FF2B5EF4-FFF2-40B4-BE49-F238E27FC236}">
                <a16:creationId xmlns:a16="http://schemas.microsoft.com/office/drawing/2014/main" id="{3B1DC26D-7FDF-B8DD-7D2B-62E36D4A2F17}"/>
              </a:ext>
            </a:extLst>
          </p:cNvPr>
          <p:cNvSpPr>
            <a:spLocks noGrp="1"/>
          </p:cNvSpPr>
          <p:nvPr>
            <p:ph type="title"/>
          </p:nvPr>
        </p:nvSpPr>
        <p:spPr>
          <a:xfrm>
            <a:off x="2933700" y="568961"/>
            <a:ext cx="8420100" cy="1780860"/>
          </a:xfrm>
        </p:spPr>
        <p:txBody>
          <a:bodyPr/>
          <a:lstStyle/>
          <a:p>
            <a:r>
              <a:rPr lang="en-US" b="1" dirty="0"/>
              <a:t>Satan’s Rise to Power</a:t>
            </a:r>
          </a:p>
        </p:txBody>
      </p:sp>
      <p:sp>
        <p:nvSpPr>
          <p:cNvPr id="4" name="TextBox 3">
            <a:extLst>
              <a:ext uri="{FF2B5EF4-FFF2-40B4-BE49-F238E27FC236}">
                <a16:creationId xmlns:a16="http://schemas.microsoft.com/office/drawing/2014/main" id="{76E2810B-23D4-824F-0324-3C76944DCB42}"/>
              </a:ext>
            </a:extLst>
          </p:cNvPr>
          <p:cNvSpPr txBox="1"/>
          <p:nvPr/>
        </p:nvSpPr>
        <p:spPr>
          <a:xfrm>
            <a:off x="688622" y="4373647"/>
            <a:ext cx="10972800" cy="246888"/>
          </a:xfrm>
          <a:prstGeom prst="rect">
            <a:avLst/>
          </a:prstGeom>
          <a:pattFill prst="pct20">
            <a:fgClr>
              <a:schemeClr val="tx1"/>
            </a:fgClr>
            <a:bgClr>
              <a:schemeClr val="bg1"/>
            </a:bgClr>
          </a:pattFill>
          <a:ln>
            <a:solidFill>
              <a:schemeClr val="tx1"/>
            </a:solidFill>
          </a:ln>
        </p:spPr>
        <p:txBody>
          <a:bodyPr wrap="square" rtlCol="0">
            <a:spAutoFit/>
          </a:bodyPr>
          <a:lstStyle/>
          <a:p>
            <a:pPr algn="ctr"/>
            <a:endParaRPr lang="en-US" sz="1000" dirty="0"/>
          </a:p>
        </p:txBody>
      </p:sp>
      <p:grpSp>
        <p:nvGrpSpPr>
          <p:cNvPr id="25" name="Group 24">
            <a:extLst>
              <a:ext uri="{FF2B5EF4-FFF2-40B4-BE49-F238E27FC236}">
                <a16:creationId xmlns:a16="http://schemas.microsoft.com/office/drawing/2014/main" id="{5554D7EF-D272-C0C6-5167-AEA4419360D4}"/>
              </a:ext>
            </a:extLst>
          </p:cNvPr>
          <p:cNvGrpSpPr/>
          <p:nvPr/>
        </p:nvGrpSpPr>
        <p:grpSpPr>
          <a:xfrm>
            <a:off x="603239" y="3286120"/>
            <a:ext cx="11129577" cy="348038"/>
            <a:chOff x="603239" y="3429000"/>
            <a:chExt cx="11129577" cy="348038"/>
          </a:xfrm>
        </p:grpSpPr>
        <p:sp>
          <p:nvSpPr>
            <p:cNvPr id="13" name="TextBox 12">
              <a:extLst>
                <a:ext uri="{FF2B5EF4-FFF2-40B4-BE49-F238E27FC236}">
                  <a16:creationId xmlns:a16="http://schemas.microsoft.com/office/drawing/2014/main" id="{9922B876-FBF1-423A-3270-43456F0D7E35}"/>
                </a:ext>
              </a:extLst>
            </p:cNvPr>
            <p:cNvSpPr txBox="1"/>
            <p:nvPr/>
          </p:nvSpPr>
          <p:spPr>
            <a:xfrm>
              <a:off x="3992466" y="3429000"/>
              <a:ext cx="4281485" cy="348038"/>
            </a:xfrm>
            <a:prstGeom prst="rect">
              <a:avLst/>
            </a:prstGeom>
            <a:noFill/>
          </p:spPr>
          <p:txBody>
            <a:bodyPr wrap="square" rtlCol="0">
              <a:spAutoFit/>
            </a:bodyPr>
            <a:lstStyle/>
            <a:p>
              <a:pPr algn="ctr"/>
              <a:r>
                <a:rPr lang="en-US" sz="1600" b="1" dirty="0"/>
                <a:t>1917-2037</a:t>
              </a:r>
              <a:r>
                <a:rPr lang="en-US" sz="1600" dirty="0"/>
                <a:t> – 120 Years for Israel’s Restoration</a:t>
              </a:r>
              <a:endParaRPr lang="en-US" sz="2400" dirty="0"/>
            </a:p>
          </p:txBody>
        </p:sp>
        <p:cxnSp>
          <p:nvCxnSpPr>
            <p:cNvPr id="14" name="Straight Arrow Connector 13">
              <a:extLst>
                <a:ext uri="{FF2B5EF4-FFF2-40B4-BE49-F238E27FC236}">
                  <a16:creationId xmlns:a16="http://schemas.microsoft.com/office/drawing/2014/main" id="{F96F0648-F353-DE64-46AF-4F796ABCE42F}"/>
                </a:ext>
              </a:extLst>
            </p:cNvPr>
            <p:cNvCxnSpPr>
              <a:cxnSpLocks/>
              <a:stCxn id="13" idx="3"/>
            </p:cNvCxnSpPr>
            <p:nvPr/>
          </p:nvCxnSpPr>
          <p:spPr>
            <a:xfrm>
              <a:off x="8273951" y="3603019"/>
              <a:ext cx="345886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1C576CFC-C6B1-9D75-E4CF-4C6D5C1D4249}"/>
                </a:ext>
              </a:extLst>
            </p:cNvPr>
            <p:cNvCxnSpPr>
              <a:cxnSpLocks/>
              <a:stCxn id="13" idx="1"/>
            </p:cNvCxnSpPr>
            <p:nvPr/>
          </p:nvCxnSpPr>
          <p:spPr>
            <a:xfrm flipH="1" flipV="1">
              <a:off x="603239" y="3598277"/>
              <a:ext cx="3389227" cy="474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24" name="Text Placeholder 2">
            <a:extLst>
              <a:ext uri="{FF2B5EF4-FFF2-40B4-BE49-F238E27FC236}">
                <a16:creationId xmlns:a16="http://schemas.microsoft.com/office/drawing/2014/main" id="{B525FEA4-6018-E96A-CAC1-17F58A99D3C0}"/>
              </a:ext>
            </a:extLst>
          </p:cNvPr>
          <p:cNvSpPr txBox="1">
            <a:spLocks/>
          </p:cNvSpPr>
          <p:nvPr/>
        </p:nvSpPr>
        <p:spPr>
          <a:xfrm>
            <a:off x="0" y="2349821"/>
            <a:ext cx="11661422" cy="7659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dirty="0">
                <a:solidFill>
                  <a:srgbClr val="0070C0"/>
                </a:solidFill>
              </a:rPr>
              <a:t>The Rise of the Babylonian King is Prophetically Significant</a:t>
            </a:r>
          </a:p>
        </p:txBody>
      </p:sp>
      <p:grpSp>
        <p:nvGrpSpPr>
          <p:cNvPr id="19" name="Group 18">
            <a:extLst>
              <a:ext uri="{FF2B5EF4-FFF2-40B4-BE49-F238E27FC236}">
                <a16:creationId xmlns:a16="http://schemas.microsoft.com/office/drawing/2014/main" id="{AA2BD65A-2F54-8CD0-E3C1-AB8928544A69}"/>
              </a:ext>
            </a:extLst>
          </p:cNvPr>
          <p:cNvGrpSpPr/>
          <p:nvPr/>
        </p:nvGrpSpPr>
        <p:grpSpPr>
          <a:xfrm>
            <a:off x="2266736" y="3636579"/>
            <a:ext cx="4561644" cy="348038"/>
            <a:chOff x="603239" y="3838770"/>
            <a:chExt cx="4561644" cy="348038"/>
          </a:xfrm>
        </p:grpSpPr>
        <p:sp>
          <p:nvSpPr>
            <p:cNvPr id="20" name="TextBox 19">
              <a:extLst>
                <a:ext uri="{FF2B5EF4-FFF2-40B4-BE49-F238E27FC236}">
                  <a16:creationId xmlns:a16="http://schemas.microsoft.com/office/drawing/2014/main" id="{2399B7FA-3293-CCA7-5FC5-0A9B7781CF47}"/>
                </a:ext>
              </a:extLst>
            </p:cNvPr>
            <p:cNvSpPr txBox="1"/>
            <p:nvPr/>
          </p:nvSpPr>
          <p:spPr>
            <a:xfrm>
              <a:off x="1628482" y="3838770"/>
              <a:ext cx="2208308" cy="348038"/>
            </a:xfrm>
            <a:prstGeom prst="rect">
              <a:avLst/>
            </a:prstGeom>
            <a:noFill/>
          </p:spPr>
          <p:txBody>
            <a:bodyPr wrap="square" rtlCol="0">
              <a:spAutoFit/>
            </a:bodyPr>
            <a:lstStyle/>
            <a:p>
              <a:pPr algn="ctr"/>
              <a:r>
                <a:rPr lang="en-US" sz="1600" b="1" dirty="0"/>
                <a:t>1934-1984</a:t>
              </a:r>
              <a:r>
                <a:rPr lang="en-US" sz="1600" dirty="0"/>
                <a:t> – 1 Jubilee</a:t>
              </a:r>
              <a:endParaRPr lang="en-US" sz="2400" dirty="0"/>
            </a:p>
          </p:txBody>
        </p:sp>
        <p:cxnSp>
          <p:nvCxnSpPr>
            <p:cNvPr id="21" name="Straight Arrow Connector 20">
              <a:extLst>
                <a:ext uri="{FF2B5EF4-FFF2-40B4-BE49-F238E27FC236}">
                  <a16:creationId xmlns:a16="http://schemas.microsoft.com/office/drawing/2014/main" id="{6213EAD2-35AB-A2C7-BE08-47048E827686}"/>
                </a:ext>
              </a:extLst>
            </p:cNvPr>
            <p:cNvCxnSpPr>
              <a:cxnSpLocks/>
              <a:stCxn id="20" idx="3"/>
            </p:cNvCxnSpPr>
            <p:nvPr/>
          </p:nvCxnSpPr>
          <p:spPr>
            <a:xfrm>
              <a:off x="3836790" y="4012789"/>
              <a:ext cx="132809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59B13CA5-1F92-85CC-42F0-C084A5B139DC}"/>
                </a:ext>
              </a:extLst>
            </p:cNvPr>
            <p:cNvCxnSpPr>
              <a:cxnSpLocks/>
              <a:stCxn id="20" idx="1"/>
            </p:cNvCxnSpPr>
            <p:nvPr/>
          </p:nvCxnSpPr>
          <p:spPr>
            <a:xfrm flipH="1">
              <a:off x="603239" y="4012789"/>
              <a:ext cx="102524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34" name="Group 33">
            <a:extLst>
              <a:ext uri="{FF2B5EF4-FFF2-40B4-BE49-F238E27FC236}">
                <a16:creationId xmlns:a16="http://schemas.microsoft.com/office/drawing/2014/main" id="{7FE5C876-EE9A-3DBF-F2FC-14C984390F99}"/>
              </a:ext>
            </a:extLst>
          </p:cNvPr>
          <p:cNvGrpSpPr/>
          <p:nvPr/>
        </p:nvGrpSpPr>
        <p:grpSpPr>
          <a:xfrm>
            <a:off x="6837526" y="3636579"/>
            <a:ext cx="4557417" cy="348038"/>
            <a:chOff x="603239" y="3838770"/>
            <a:chExt cx="4557417" cy="348038"/>
          </a:xfrm>
        </p:grpSpPr>
        <p:sp>
          <p:nvSpPr>
            <p:cNvPr id="35" name="TextBox 34">
              <a:extLst>
                <a:ext uri="{FF2B5EF4-FFF2-40B4-BE49-F238E27FC236}">
                  <a16:creationId xmlns:a16="http://schemas.microsoft.com/office/drawing/2014/main" id="{F05CB970-E637-E7A3-D566-E0C6A9D357C4}"/>
                </a:ext>
              </a:extLst>
            </p:cNvPr>
            <p:cNvSpPr txBox="1"/>
            <p:nvPr/>
          </p:nvSpPr>
          <p:spPr>
            <a:xfrm>
              <a:off x="1628482" y="3838770"/>
              <a:ext cx="2208308" cy="348038"/>
            </a:xfrm>
            <a:prstGeom prst="rect">
              <a:avLst/>
            </a:prstGeom>
            <a:noFill/>
          </p:spPr>
          <p:txBody>
            <a:bodyPr wrap="square" rtlCol="0">
              <a:spAutoFit/>
            </a:bodyPr>
            <a:lstStyle/>
            <a:p>
              <a:pPr algn="ctr"/>
              <a:r>
                <a:rPr lang="en-US" sz="1600" b="1" dirty="0"/>
                <a:t>1984-2034</a:t>
              </a:r>
              <a:r>
                <a:rPr lang="en-US" sz="1600" dirty="0"/>
                <a:t> – 1 Jubilee</a:t>
              </a:r>
              <a:endParaRPr lang="en-US" sz="2400" dirty="0"/>
            </a:p>
          </p:txBody>
        </p:sp>
        <p:cxnSp>
          <p:nvCxnSpPr>
            <p:cNvPr id="39" name="Straight Arrow Connector 38">
              <a:extLst>
                <a:ext uri="{FF2B5EF4-FFF2-40B4-BE49-F238E27FC236}">
                  <a16:creationId xmlns:a16="http://schemas.microsoft.com/office/drawing/2014/main" id="{C1268282-6DF1-EF9C-8663-56B9B63DD4B0}"/>
                </a:ext>
              </a:extLst>
            </p:cNvPr>
            <p:cNvCxnSpPr>
              <a:cxnSpLocks/>
              <a:stCxn id="35" idx="3"/>
            </p:cNvCxnSpPr>
            <p:nvPr/>
          </p:nvCxnSpPr>
          <p:spPr>
            <a:xfrm>
              <a:off x="3836790" y="4012789"/>
              <a:ext cx="1323866" cy="66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2C8E8D1A-0CC2-CF55-4189-786CE59D9B86}"/>
                </a:ext>
              </a:extLst>
            </p:cNvPr>
            <p:cNvCxnSpPr>
              <a:cxnSpLocks/>
              <a:stCxn id="35" idx="1"/>
            </p:cNvCxnSpPr>
            <p:nvPr/>
          </p:nvCxnSpPr>
          <p:spPr>
            <a:xfrm flipH="1">
              <a:off x="603239" y="4012789"/>
              <a:ext cx="102524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73" name="Group 72">
            <a:extLst>
              <a:ext uri="{FF2B5EF4-FFF2-40B4-BE49-F238E27FC236}">
                <a16:creationId xmlns:a16="http://schemas.microsoft.com/office/drawing/2014/main" id="{00A118AC-1975-E2C8-4C47-7395FB186DA3}"/>
              </a:ext>
            </a:extLst>
          </p:cNvPr>
          <p:cNvGrpSpPr/>
          <p:nvPr/>
        </p:nvGrpSpPr>
        <p:grpSpPr>
          <a:xfrm>
            <a:off x="4923234" y="4166860"/>
            <a:ext cx="764453" cy="975889"/>
            <a:chOff x="4923234" y="4166860"/>
            <a:chExt cx="764453" cy="975889"/>
          </a:xfrm>
        </p:grpSpPr>
        <p:sp>
          <p:nvSpPr>
            <p:cNvPr id="46" name="Rectangle 45">
              <a:extLst>
                <a:ext uri="{FF2B5EF4-FFF2-40B4-BE49-F238E27FC236}">
                  <a16:creationId xmlns:a16="http://schemas.microsoft.com/office/drawing/2014/main" id="{87BE376B-D813-577B-1AE9-6814CC8F4E64}"/>
                </a:ext>
              </a:extLst>
            </p:cNvPr>
            <p:cNvSpPr/>
            <p:nvPr/>
          </p:nvSpPr>
          <p:spPr>
            <a:xfrm>
              <a:off x="5271096" y="4166860"/>
              <a:ext cx="68730" cy="640080"/>
            </a:xfrm>
            <a:prstGeom prst="rect">
              <a:avLst/>
            </a:prstGeom>
            <a:solidFill>
              <a:srgbClr val="00B05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4F2AD9C-5020-B389-BC23-B19B08D12089}"/>
                </a:ext>
              </a:extLst>
            </p:cNvPr>
            <p:cNvSpPr txBox="1"/>
            <p:nvPr/>
          </p:nvSpPr>
          <p:spPr>
            <a:xfrm>
              <a:off x="4923234" y="4804195"/>
              <a:ext cx="764453" cy="338554"/>
            </a:xfrm>
            <a:prstGeom prst="rect">
              <a:avLst/>
            </a:prstGeom>
            <a:noFill/>
          </p:spPr>
          <p:txBody>
            <a:bodyPr wrap="square" rtlCol="0">
              <a:spAutoFit/>
            </a:bodyPr>
            <a:lstStyle/>
            <a:p>
              <a:pPr algn="ctr"/>
              <a:r>
                <a:rPr lang="en-US" sz="1600" b="1" dirty="0"/>
                <a:t>1967</a:t>
              </a:r>
              <a:endParaRPr lang="en-US" sz="1600" dirty="0"/>
            </a:p>
          </p:txBody>
        </p:sp>
      </p:grpSp>
      <p:grpSp>
        <p:nvGrpSpPr>
          <p:cNvPr id="71" name="Group 70">
            <a:extLst>
              <a:ext uri="{FF2B5EF4-FFF2-40B4-BE49-F238E27FC236}">
                <a16:creationId xmlns:a16="http://schemas.microsoft.com/office/drawing/2014/main" id="{EC229EDD-52E8-393C-8A31-D787506C39F6}"/>
              </a:ext>
            </a:extLst>
          </p:cNvPr>
          <p:cNvGrpSpPr/>
          <p:nvPr/>
        </p:nvGrpSpPr>
        <p:grpSpPr>
          <a:xfrm>
            <a:off x="260802" y="3429784"/>
            <a:ext cx="764453" cy="1699614"/>
            <a:chOff x="260802" y="3429784"/>
            <a:chExt cx="764453" cy="1699614"/>
          </a:xfrm>
        </p:grpSpPr>
        <p:grpSp>
          <p:nvGrpSpPr>
            <p:cNvPr id="53" name="Group 52">
              <a:extLst>
                <a:ext uri="{FF2B5EF4-FFF2-40B4-BE49-F238E27FC236}">
                  <a16:creationId xmlns:a16="http://schemas.microsoft.com/office/drawing/2014/main" id="{32AFBD80-D324-091A-ED84-1284D237EC39}"/>
                </a:ext>
              </a:extLst>
            </p:cNvPr>
            <p:cNvGrpSpPr/>
            <p:nvPr/>
          </p:nvGrpSpPr>
          <p:grpSpPr>
            <a:xfrm>
              <a:off x="604996" y="3429784"/>
              <a:ext cx="73152" cy="1374559"/>
              <a:chOff x="604996" y="3572664"/>
              <a:chExt cx="73152" cy="1374559"/>
            </a:xfrm>
          </p:grpSpPr>
          <p:sp>
            <p:nvSpPr>
              <p:cNvPr id="9" name="Rectangle 8">
                <a:extLst>
                  <a:ext uri="{FF2B5EF4-FFF2-40B4-BE49-F238E27FC236}">
                    <a16:creationId xmlns:a16="http://schemas.microsoft.com/office/drawing/2014/main" id="{438270C7-15FE-5244-0DD5-CB25A6E87F07}"/>
                  </a:ext>
                </a:extLst>
              </p:cNvPr>
              <p:cNvSpPr/>
              <p:nvPr/>
            </p:nvSpPr>
            <p:spPr>
              <a:xfrm>
                <a:off x="604996" y="4307143"/>
                <a:ext cx="73152" cy="640080"/>
              </a:xfrm>
              <a:prstGeom prst="rect">
                <a:avLst/>
              </a:prstGeom>
              <a:solidFill>
                <a:schemeClr val="bg1">
                  <a:lumMod val="5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129A6E37-E07B-0F52-7B06-AD1C74E8968F}"/>
                  </a:ext>
                </a:extLst>
              </p:cNvPr>
              <p:cNvCxnSpPr>
                <a:cxnSpLocks/>
              </p:cNvCxnSpPr>
              <p:nvPr/>
            </p:nvCxnSpPr>
            <p:spPr>
              <a:xfrm>
                <a:off x="604996" y="3572664"/>
                <a:ext cx="0" cy="1371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DA1C2451-32BA-7AFE-A193-A7A18C6AC15C}"/>
                </a:ext>
              </a:extLst>
            </p:cNvPr>
            <p:cNvSpPr txBox="1"/>
            <p:nvPr/>
          </p:nvSpPr>
          <p:spPr>
            <a:xfrm>
              <a:off x="260802" y="4790844"/>
              <a:ext cx="764453" cy="338554"/>
            </a:xfrm>
            <a:prstGeom prst="rect">
              <a:avLst/>
            </a:prstGeom>
            <a:noFill/>
          </p:spPr>
          <p:txBody>
            <a:bodyPr wrap="square" rtlCol="0">
              <a:spAutoFit/>
            </a:bodyPr>
            <a:lstStyle/>
            <a:p>
              <a:pPr algn="ctr"/>
              <a:r>
                <a:rPr lang="en-US" sz="1600" b="1" dirty="0"/>
                <a:t>1917</a:t>
              </a:r>
              <a:endParaRPr lang="en-US" sz="1600" dirty="0"/>
            </a:p>
          </p:txBody>
        </p:sp>
      </p:grpSp>
      <p:grpSp>
        <p:nvGrpSpPr>
          <p:cNvPr id="77" name="Group 76">
            <a:extLst>
              <a:ext uri="{FF2B5EF4-FFF2-40B4-BE49-F238E27FC236}">
                <a16:creationId xmlns:a16="http://schemas.microsoft.com/office/drawing/2014/main" id="{98FEF444-F701-B619-657E-43EF63908216}"/>
              </a:ext>
            </a:extLst>
          </p:cNvPr>
          <p:cNvGrpSpPr/>
          <p:nvPr/>
        </p:nvGrpSpPr>
        <p:grpSpPr>
          <a:xfrm>
            <a:off x="11312365" y="3429784"/>
            <a:ext cx="764453" cy="1699614"/>
            <a:chOff x="11312365" y="3429784"/>
            <a:chExt cx="764453" cy="1699614"/>
          </a:xfrm>
        </p:grpSpPr>
        <p:grpSp>
          <p:nvGrpSpPr>
            <p:cNvPr id="51" name="Group 50">
              <a:extLst>
                <a:ext uri="{FF2B5EF4-FFF2-40B4-BE49-F238E27FC236}">
                  <a16:creationId xmlns:a16="http://schemas.microsoft.com/office/drawing/2014/main" id="{5A56381B-1541-32F3-470B-7ED8BFFEE584}"/>
                </a:ext>
              </a:extLst>
            </p:cNvPr>
            <p:cNvGrpSpPr/>
            <p:nvPr/>
          </p:nvGrpSpPr>
          <p:grpSpPr>
            <a:xfrm>
              <a:off x="11661422" y="3429784"/>
              <a:ext cx="73152" cy="1374559"/>
              <a:chOff x="11661422" y="3572664"/>
              <a:chExt cx="73152" cy="1374559"/>
            </a:xfrm>
          </p:grpSpPr>
          <p:sp>
            <p:nvSpPr>
              <p:cNvPr id="11" name="Rectangle 10">
                <a:extLst>
                  <a:ext uri="{FF2B5EF4-FFF2-40B4-BE49-F238E27FC236}">
                    <a16:creationId xmlns:a16="http://schemas.microsoft.com/office/drawing/2014/main" id="{6E1BD162-A8B3-9B0A-9B57-4A2E4F5B1443}"/>
                  </a:ext>
                </a:extLst>
              </p:cNvPr>
              <p:cNvSpPr/>
              <p:nvPr/>
            </p:nvSpPr>
            <p:spPr>
              <a:xfrm>
                <a:off x="11661422" y="4307143"/>
                <a:ext cx="73152" cy="640080"/>
              </a:xfrm>
              <a:prstGeom prst="rect">
                <a:avLst/>
              </a:prstGeom>
              <a:solidFill>
                <a:schemeClr val="accent4">
                  <a:alpha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77F90DE-CCDC-DB7D-3AE3-3C59A6E83B14}"/>
                  </a:ext>
                </a:extLst>
              </p:cNvPr>
              <p:cNvCxnSpPr>
                <a:cxnSpLocks/>
              </p:cNvCxnSpPr>
              <p:nvPr/>
            </p:nvCxnSpPr>
            <p:spPr>
              <a:xfrm>
                <a:off x="11732816" y="3572664"/>
                <a:ext cx="0" cy="1371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57C6AF0E-ED17-CF32-2390-A72F66BDD1BF}"/>
                </a:ext>
              </a:extLst>
            </p:cNvPr>
            <p:cNvSpPr txBox="1"/>
            <p:nvPr/>
          </p:nvSpPr>
          <p:spPr>
            <a:xfrm>
              <a:off x="11312365" y="4790844"/>
              <a:ext cx="764453" cy="338554"/>
            </a:xfrm>
            <a:prstGeom prst="rect">
              <a:avLst/>
            </a:prstGeom>
            <a:noFill/>
          </p:spPr>
          <p:txBody>
            <a:bodyPr wrap="square" rtlCol="0">
              <a:spAutoFit/>
            </a:bodyPr>
            <a:lstStyle/>
            <a:p>
              <a:pPr algn="ctr"/>
              <a:r>
                <a:rPr lang="en-US" sz="1600" b="1" dirty="0"/>
                <a:t>2037</a:t>
              </a:r>
              <a:endParaRPr lang="en-US" sz="1600" dirty="0"/>
            </a:p>
          </p:txBody>
        </p:sp>
      </p:grpSp>
      <p:grpSp>
        <p:nvGrpSpPr>
          <p:cNvPr id="90" name="Group 89">
            <a:extLst>
              <a:ext uri="{FF2B5EF4-FFF2-40B4-BE49-F238E27FC236}">
                <a16:creationId xmlns:a16="http://schemas.microsoft.com/office/drawing/2014/main" id="{3ABE5749-1D91-D4B9-018B-1A78D945CF1F}"/>
              </a:ext>
            </a:extLst>
          </p:cNvPr>
          <p:cNvGrpSpPr/>
          <p:nvPr/>
        </p:nvGrpSpPr>
        <p:grpSpPr>
          <a:xfrm>
            <a:off x="6828380" y="3793676"/>
            <a:ext cx="3763318" cy="1971253"/>
            <a:chOff x="6828380" y="3793676"/>
            <a:chExt cx="3763318" cy="1971253"/>
          </a:xfrm>
        </p:grpSpPr>
        <p:grpSp>
          <p:nvGrpSpPr>
            <p:cNvPr id="44" name="Group 43">
              <a:extLst>
                <a:ext uri="{FF2B5EF4-FFF2-40B4-BE49-F238E27FC236}">
                  <a16:creationId xmlns:a16="http://schemas.microsoft.com/office/drawing/2014/main" id="{F6F97801-FF40-0CB1-4040-F0DD652EBF13}"/>
                </a:ext>
              </a:extLst>
            </p:cNvPr>
            <p:cNvGrpSpPr/>
            <p:nvPr/>
          </p:nvGrpSpPr>
          <p:grpSpPr>
            <a:xfrm>
              <a:off x="6828380" y="3793676"/>
              <a:ext cx="73152" cy="1003013"/>
              <a:chOff x="6828380" y="3793676"/>
              <a:chExt cx="73152" cy="1003013"/>
            </a:xfrm>
          </p:grpSpPr>
          <p:sp>
            <p:nvSpPr>
              <p:cNvPr id="49" name="Rectangle 48">
                <a:extLst>
                  <a:ext uri="{FF2B5EF4-FFF2-40B4-BE49-F238E27FC236}">
                    <a16:creationId xmlns:a16="http://schemas.microsoft.com/office/drawing/2014/main" id="{D910EA60-9A9F-5F92-1C33-1D81A6814F11}"/>
                  </a:ext>
                </a:extLst>
              </p:cNvPr>
              <p:cNvSpPr/>
              <p:nvPr/>
            </p:nvSpPr>
            <p:spPr>
              <a:xfrm>
                <a:off x="6828380" y="4156609"/>
                <a:ext cx="73152" cy="640080"/>
              </a:xfrm>
              <a:prstGeom prst="rect">
                <a:avLst/>
              </a:prstGeom>
              <a:solidFill>
                <a:srgbClr val="C0000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D4CF12C4-9188-F9D8-E5C4-A2C11B664B45}"/>
                  </a:ext>
                </a:extLst>
              </p:cNvPr>
              <p:cNvCxnSpPr>
                <a:cxnSpLocks/>
              </p:cNvCxnSpPr>
              <p:nvPr/>
            </p:nvCxnSpPr>
            <p:spPr>
              <a:xfrm>
                <a:off x="6828380" y="3793676"/>
                <a:ext cx="0" cy="10030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id="{8864596A-5472-A925-C3DD-D82601734E1C}"/>
                </a:ext>
              </a:extLst>
            </p:cNvPr>
            <p:cNvSpPr txBox="1"/>
            <p:nvPr/>
          </p:nvSpPr>
          <p:spPr>
            <a:xfrm>
              <a:off x="7264417" y="5180154"/>
              <a:ext cx="3327281" cy="584775"/>
            </a:xfrm>
            <a:prstGeom prst="rect">
              <a:avLst/>
            </a:prstGeom>
            <a:noFill/>
          </p:spPr>
          <p:txBody>
            <a:bodyPr wrap="square" rtlCol="0">
              <a:spAutoFit/>
            </a:bodyPr>
            <a:lstStyle/>
            <a:p>
              <a:r>
                <a:rPr lang="en-US" sz="1600" b="1" dirty="0"/>
                <a:t>1984 </a:t>
              </a:r>
              <a:r>
                <a:rPr lang="en-US" sz="1600" dirty="0"/>
                <a:t>– The possible birth of a new Babylonian King (Daniel 5:25-28).</a:t>
              </a:r>
            </a:p>
          </p:txBody>
        </p:sp>
        <p:cxnSp>
          <p:nvCxnSpPr>
            <p:cNvPr id="68" name="Straight Arrow Connector 87">
              <a:extLst>
                <a:ext uri="{FF2B5EF4-FFF2-40B4-BE49-F238E27FC236}">
                  <a16:creationId xmlns:a16="http://schemas.microsoft.com/office/drawing/2014/main" id="{98B01F73-A7C5-6B23-71D3-C4FC5110ED77}"/>
                </a:ext>
              </a:extLst>
            </p:cNvPr>
            <p:cNvCxnSpPr>
              <a:cxnSpLocks/>
              <a:stCxn id="67" idx="1"/>
              <a:endCxn id="49" idx="2"/>
            </p:cNvCxnSpPr>
            <p:nvPr/>
          </p:nvCxnSpPr>
          <p:spPr>
            <a:xfrm rot="10800000">
              <a:off x="6864957" y="4796690"/>
              <a:ext cx="399461" cy="67585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7FE4215B-07C9-5B31-233B-C3EEF017264D}"/>
              </a:ext>
            </a:extLst>
          </p:cNvPr>
          <p:cNvGrpSpPr/>
          <p:nvPr/>
        </p:nvGrpSpPr>
        <p:grpSpPr>
          <a:xfrm>
            <a:off x="9616382" y="4147139"/>
            <a:ext cx="764453" cy="995610"/>
            <a:chOff x="9616382" y="4147139"/>
            <a:chExt cx="764453" cy="995610"/>
          </a:xfrm>
        </p:grpSpPr>
        <p:sp>
          <p:nvSpPr>
            <p:cNvPr id="79" name="Rectangle 78">
              <a:extLst>
                <a:ext uri="{FF2B5EF4-FFF2-40B4-BE49-F238E27FC236}">
                  <a16:creationId xmlns:a16="http://schemas.microsoft.com/office/drawing/2014/main" id="{421A1905-6B55-E891-CD35-01F9BA5D2067}"/>
                </a:ext>
              </a:extLst>
            </p:cNvPr>
            <p:cNvSpPr/>
            <p:nvPr/>
          </p:nvSpPr>
          <p:spPr>
            <a:xfrm>
              <a:off x="9962033" y="4147139"/>
              <a:ext cx="73152" cy="640080"/>
            </a:xfrm>
            <a:prstGeom prst="rect">
              <a:avLst/>
            </a:prstGeom>
            <a:solidFill>
              <a:schemeClr val="bg1">
                <a:lumMod val="5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C8951EF8-FF2C-B12B-2976-205561D5EF22}"/>
                </a:ext>
              </a:extLst>
            </p:cNvPr>
            <p:cNvSpPr txBox="1"/>
            <p:nvPr/>
          </p:nvSpPr>
          <p:spPr>
            <a:xfrm>
              <a:off x="9616382" y="4804195"/>
              <a:ext cx="764453" cy="338554"/>
            </a:xfrm>
            <a:prstGeom prst="rect">
              <a:avLst/>
            </a:prstGeom>
            <a:noFill/>
          </p:spPr>
          <p:txBody>
            <a:bodyPr wrap="square" rtlCol="0">
              <a:spAutoFit/>
            </a:bodyPr>
            <a:lstStyle/>
            <a:p>
              <a:pPr algn="ctr"/>
              <a:r>
                <a:rPr lang="en-US" sz="1600" b="1" dirty="0"/>
                <a:t>2017</a:t>
              </a:r>
              <a:endParaRPr lang="en-US" sz="1600" dirty="0"/>
            </a:p>
          </p:txBody>
        </p:sp>
      </p:grpSp>
      <p:grpSp>
        <p:nvGrpSpPr>
          <p:cNvPr id="91" name="Group 90">
            <a:extLst>
              <a:ext uri="{FF2B5EF4-FFF2-40B4-BE49-F238E27FC236}">
                <a16:creationId xmlns:a16="http://schemas.microsoft.com/office/drawing/2014/main" id="{1022E512-3BFB-E7CF-1E81-1FFEE6558F5A}"/>
              </a:ext>
            </a:extLst>
          </p:cNvPr>
          <p:cNvGrpSpPr/>
          <p:nvPr/>
        </p:nvGrpSpPr>
        <p:grpSpPr>
          <a:xfrm>
            <a:off x="3521934" y="4150764"/>
            <a:ext cx="2699557" cy="1607928"/>
            <a:chOff x="3521934" y="4150764"/>
            <a:chExt cx="2699557" cy="1607928"/>
          </a:xfrm>
        </p:grpSpPr>
        <p:sp>
          <p:nvSpPr>
            <p:cNvPr id="40" name="Rectangle 39">
              <a:extLst>
                <a:ext uri="{FF2B5EF4-FFF2-40B4-BE49-F238E27FC236}">
                  <a16:creationId xmlns:a16="http://schemas.microsoft.com/office/drawing/2014/main" id="{B0BD1807-4204-2FF1-0200-E4B5D755FA04}"/>
                </a:ext>
              </a:extLst>
            </p:cNvPr>
            <p:cNvSpPr/>
            <p:nvPr/>
          </p:nvSpPr>
          <p:spPr>
            <a:xfrm>
              <a:off x="3521934" y="4150764"/>
              <a:ext cx="69109" cy="640080"/>
            </a:xfrm>
            <a:prstGeom prst="rect">
              <a:avLst/>
            </a:prstGeom>
            <a:solidFill>
              <a:srgbClr val="00206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C10DB13-A21B-4B34-26C6-0F07ED38B324}"/>
                </a:ext>
              </a:extLst>
            </p:cNvPr>
            <p:cNvSpPr txBox="1"/>
            <p:nvPr/>
          </p:nvSpPr>
          <p:spPr>
            <a:xfrm>
              <a:off x="4013183" y="5173917"/>
              <a:ext cx="2208308" cy="584775"/>
            </a:xfrm>
            <a:prstGeom prst="rect">
              <a:avLst/>
            </a:prstGeom>
            <a:noFill/>
          </p:spPr>
          <p:txBody>
            <a:bodyPr wrap="square" rtlCol="0">
              <a:spAutoFit/>
            </a:bodyPr>
            <a:lstStyle/>
            <a:p>
              <a:r>
                <a:rPr lang="en-US" sz="1600" b="1" dirty="0"/>
                <a:t>1948 </a:t>
              </a:r>
              <a:r>
                <a:rPr lang="en-US" sz="1600" dirty="0"/>
                <a:t>– The rise of the Babylonian system.</a:t>
              </a:r>
            </a:p>
          </p:txBody>
        </p:sp>
        <p:cxnSp>
          <p:nvCxnSpPr>
            <p:cNvPr id="8" name="Straight Arrow Connector 87">
              <a:extLst>
                <a:ext uri="{FF2B5EF4-FFF2-40B4-BE49-F238E27FC236}">
                  <a16:creationId xmlns:a16="http://schemas.microsoft.com/office/drawing/2014/main" id="{74C5509E-55BC-4E8A-3DA5-45F2C694CDE2}"/>
                </a:ext>
              </a:extLst>
            </p:cNvPr>
            <p:cNvCxnSpPr>
              <a:cxnSpLocks/>
              <a:stCxn id="7" idx="1"/>
              <a:endCxn id="40" idx="2"/>
            </p:cNvCxnSpPr>
            <p:nvPr/>
          </p:nvCxnSpPr>
          <p:spPr>
            <a:xfrm rot="10800000">
              <a:off x="3556489" y="4790845"/>
              <a:ext cx="456694" cy="675461"/>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02075416-2421-DBDA-9E2A-B381C956B1B8}"/>
              </a:ext>
            </a:extLst>
          </p:cNvPr>
          <p:cNvGrpSpPr/>
          <p:nvPr/>
        </p:nvGrpSpPr>
        <p:grpSpPr>
          <a:xfrm>
            <a:off x="2266736" y="3773513"/>
            <a:ext cx="3954754" cy="2601122"/>
            <a:chOff x="2266736" y="3773513"/>
            <a:chExt cx="3954754" cy="2601122"/>
          </a:xfrm>
        </p:grpSpPr>
        <p:grpSp>
          <p:nvGrpSpPr>
            <p:cNvPr id="45" name="Group 44">
              <a:extLst>
                <a:ext uri="{FF2B5EF4-FFF2-40B4-BE49-F238E27FC236}">
                  <a16:creationId xmlns:a16="http://schemas.microsoft.com/office/drawing/2014/main" id="{D60D00CC-03DC-711F-F912-5FE5034F6DFC}"/>
                </a:ext>
              </a:extLst>
            </p:cNvPr>
            <p:cNvGrpSpPr/>
            <p:nvPr/>
          </p:nvGrpSpPr>
          <p:grpSpPr>
            <a:xfrm>
              <a:off x="2266736" y="3773513"/>
              <a:ext cx="73152" cy="1003013"/>
              <a:chOff x="6828380" y="3793676"/>
              <a:chExt cx="73152" cy="1003013"/>
            </a:xfrm>
          </p:grpSpPr>
          <p:sp>
            <p:nvSpPr>
              <p:cNvPr id="47" name="Rectangle 46">
                <a:extLst>
                  <a:ext uri="{FF2B5EF4-FFF2-40B4-BE49-F238E27FC236}">
                    <a16:creationId xmlns:a16="http://schemas.microsoft.com/office/drawing/2014/main" id="{9FEDE074-2A62-0ED6-B14E-A073F8F57132}"/>
                  </a:ext>
                </a:extLst>
              </p:cNvPr>
              <p:cNvSpPr/>
              <p:nvPr/>
            </p:nvSpPr>
            <p:spPr>
              <a:xfrm>
                <a:off x="6828380" y="4156609"/>
                <a:ext cx="73152" cy="640080"/>
              </a:xfrm>
              <a:prstGeom prst="rect">
                <a:avLst/>
              </a:prstGeom>
              <a:solidFill>
                <a:srgbClr val="C0000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a:extLst>
                  <a:ext uri="{FF2B5EF4-FFF2-40B4-BE49-F238E27FC236}">
                    <a16:creationId xmlns:a16="http://schemas.microsoft.com/office/drawing/2014/main" id="{CD32C63D-37E1-ABBB-93C5-36D8B6554C93}"/>
                  </a:ext>
                </a:extLst>
              </p:cNvPr>
              <p:cNvCxnSpPr>
                <a:cxnSpLocks/>
              </p:cNvCxnSpPr>
              <p:nvPr/>
            </p:nvCxnSpPr>
            <p:spPr>
              <a:xfrm>
                <a:off x="6828380" y="3793676"/>
                <a:ext cx="0" cy="10030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9C045F0D-0C5A-254C-37E1-9EB0AC5F6260}"/>
                </a:ext>
              </a:extLst>
            </p:cNvPr>
            <p:cNvSpPr txBox="1"/>
            <p:nvPr/>
          </p:nvSpPr>
          <p:spPr>
            <a:xfrm>
              <a:off x="2957511" y="5789860"/>
              <a:ext cx="3263979" cy="584775"/>
            </a:xfrm>
            <a:prstGeom prst="rect">
              <a:avLst/>
            </a:prstGeom>
            <a:noFill/>
          </p:spPr>
          <p:txBody>
            <a:bodyPr wrap="square" rtlCol="0">
              <a:spAutoFit/>
            </a:bodyPr>
            <a:lstStyle/>
            <a:p>
              <a:r>
                <a:rPr lang="en-US" sz="1600" b="1" dirty="0"/>
                <a:t>1934 </a:t>
              </a:r>
              <a:r>
                <a:rPr lang="en-US" sz="1600" dirty="0"/>
                <a:t>– Adolf Hitler rises to power as the Führer (Leader) of Germany. </a:t>
              </a:r>
            </a:p>
          </p:txBody>
        </p:sp>
        <p:cxnSp>
          <p:nvCxnSpPr>
            <p:cNvPr id="57" name="Straight Arrow Connector 87">
              <a:extLst>
                <a:ext uri="{FF2B5EF4-FFF2-40B4-BE49-F238E27FC236}">
                  <a16:creationId xmlns:a16="http://schemas.microsoft.com/office/drawing/2014/main" id="{AA36DE2C-537F-F340-7DD6-61CC8129509F}"/>
                </a:ext>
              </a:extLst>
            </p:cNvPr>
            <p:cNvCxnSpPr>
              <a:cxnSpLocks/>
              <a:stCxn id="52" idx="1"/>
              <a:endCxn id="47" idx="2"/>
            </p:cNvCxnSpPr>
            <p:nvPr/>
          </p:nvCxnSpPr>
          <p:spPr>
            <a:xfrm rot="10800000">
              <a:off x="2303313" y="4776526"/>
              <a:ext cx="654199" cy="1305722"/>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03FC4BE5-E26A-205A-F83C-DE91F8F985A3}"/>
              </a:ext>
            </a:extLst>
          </p:cNvPr>
          <p:cNvGrpSpPr/>
          <p:nvPr/>
        </p:nvGrpSpPr>
        <p:grpSpPr>
          <a:xfrm>
            <a:off x="7716394" y="3817210"/>
            <a:ext cx="3754918" cy="2429586"/>
            <a:chOff x="4672317" y="3803927"/>
            <a:chExt cx="3754918" cy="2429586"/>
          </a:xfrm>
        </p:grpSpPr>
        <p:grpSp>
          <p:nvGrpSpPr>
            <p:cNvPr id="81" name="Group 80">
              <a:extLst>
                <a:ext uri="{FF2B5EF4-FFF2-40B4-BE49-F238E27FC236}">
                  <a16:creationId xmlns:a16="http://schemas.microsoft.com/office/drawing/2014/main" id="{863F97E1-F531-15E0-3FB9-F3A2C434D156}"/>
                </a:ext>
              </a:extLst>
            </p:cNvPr>
            <p:cNvGrpSpPr/>
            <p:nvPr/>
          </p:nvGrpSpPr>
          <p:grpSpPr>
            <a:xfrm>
              <a:off x="8350866" y="3803927"/>
              <a:ext cx="76369" cy="1003013"/>
              <a:chOff x="5263457" y="3946807"/>
              <a:chExt cx="76369" cy="1003013"/>
            </a:xfrm>
          </p:grpSpPr>
          <p:sp>
            <p:nvSpPr>
              <p:cNvPr id="84" name="Rectangle 83">
                <a:extLst>
                  <a:ext uri="{FF2B5EF4-FFF2-40B4-BE49-F238E27FC236}">
                    <a16:creationId xmlns:a16="http://schemas.microsoft.com/office/drawing/2014/main" id="{F81C34DC-63BD-3260-B88F-C12BA2FE210D}"/>
                  </a:ext>
                </a:extLst>
              </p:cNvPr>
              <p:cNvSpPr/>
              <p:nvPr/>
            </p:nvSpPr>
            <p:spPr>
              <a:xfrm>
                <a:off x="5271096" y="4309740"/>
                <a:ext cx="68730" cy="640080"/>
              </a:xfrm>
              <a:prstGeom prst="rect">
                <a:avLst/>
              </a:prstGeom>
              <a:solidFill>
                <a:srgbClr val="00B05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07D2E102-0304-9D80-BCED-18A93FDDCAE9}"/>
                  </a:ext>
                </a:extLst>
              </p:cNvPr>
              <p:cNvCxnSpPr>
                <a:cxnSpLocks/>
              </p:cNvCxnSpPr>
              <p:nvPr/>
            </p:nvCxnSpPr>
            <p:spPr>
              <a:xfrm>
                <a:off x="5263457" y="3946807"/>
                <a:ext cx="0" cy="10030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TextBox 81">
              <a:extLst>
                <a:ext uri="{FF2B5EF4-FFF2-40B4-BE49-F238E27FC236}">
                  <a16:creationId xmlns:a16="http://schemas.microsoft.com/office/drawing/2014/main" id="{F6EC7B08-CDEE-CF8E-3292-F54F70224C58}"/>
                </a:ext>
              </a:extLst>
            </p:cNvPr>
            <p:cNvSpPr txBox="1"/>
            <p:nvPr/>
          </p:nvSpPr>
          <p:spPr>
            <a:xfrm>
              <a:off x="4672317" y="5894959"/>
              <a:ext cx="3224896" cy="338554"/>
            </a:xfrm>
            <a:prstGeom prst="rect">
              <a:avLst/>
            </a:prstGeom>
            <a:noFill/>
          </p:spPr>
          <p:txBody>
            <a:bodyPr wrap="square" rtlCol="0">
              <a:spAutoFit/>
            </a:bodyPr>
            <a:lstStyle/>
            <a:p>
              <a:r>
                <a:rPr lang="en-US" sz="1600" b="1" dirty="0"/>
                <a:t>2034 </a:t>
              </a:r>
              <a:r>
                <a:rPr lang="en-US" sz="1600" dirty="0"/>
                <a:t>– Midpoint of the Tribulation</a:t>
              </a:r>
            </a:p>
          </p:txBody>
        </p:sp>
        <p:cxnSp>
          <p:nvCxnSpPr>
            <p:cNvPr id="83" name="Straight Arrow Connector 87">
              <a:extLst>
                <a:ext uri="{FF2B5EF4-FFF2-40B4-BE49-F238E27FC236}">
                  <a16:creationId xmlns:a16="http://schemas.microsoft.com/office/drawing/2014/main" id="{7D6D648E-E7A6-56DB-B97B-F59FF71F2458}"/>
                </a:ext>
              </a:extLst>
            </p:cNvPr>
            <p:cNvCxnSpPr>
              <a:cxnSpLocks/>
              <a:stCxn id="82" idx="3"/>
              <a:endCxn id="84" idx="2"/>
            </p:cNvCxnSpPr>
            <p:nvPr/>
          </p:nvCxnSpPr>
          <p:spPr>
            <a:xfrm flipV="1">
              <a:off x="7897213" y="4806940"/>
              <a:ext cx="495657" cy="125729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732A10AD-1248-1279-705B-D9F9AF27907A}"/>
              </a:ext>
            </a:extLst>
          </p:cNvPr>
          <p:cNvSpPr/>
          <p:nvPr/>
        </p:nvSpPr>
        <p:spPr>
          <a:xfrm>
            <a:off x="11260565" y="2933905"/>
            <a:ext cx="723652" cy="216109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8F66F852-A4A2-773D-A7DC-B175FA65B5BE}"/>
              </a:ext>
            </a:extLst>
          </p:cNvPr>
          <p:cNvGrpSpPr/>
          <p:nvPr/>
        </p:nvGrpSpPr>
        <p:grpSpPr>
          <a:xfrm>
            <a:off x="896292" y="2939713"/>
            <a:ext cx="10361680" cy="338554"/>
            <a:chOff x="992120" y="3085219"/>
            <a:chExt cx="10361680" cy="338554"/>
          </a:xfrm>
        </p:grpSpPr>
        <p:sp>
          <p:nvSpPr>
            <p:cNvPr id="16" name="TextBox 15">
              <a:extLst>
                <a:ext uri="{FF2B5EF4-FFF2-40B4-BE49-F238E27FC236}">
                  <a16:creationId xmlns:a16="http://schemas.microsoft.com/office/drawing/2014/main" id="{3DD3369F-2251-BB24-9D93-C43925F11073}"/>
                </a:ext>
              </a:extLst>
            </p:cNvPr>
            <p:cNvSpPr txBox="1"/>
            <p:nvPr/>
          </p:nvSpPr>
          <p:spPr>
            <a:xfrm>
              <a:off x="992120" y="3085219"/>
              <a:ext cx="10058597" cy="338554"/>
            </a:xfrm>
            <a:prstGeom prst="rect">
              <a:avLst/>
            </a:prstGeom>
            <a:noFill/>
          </p:spPr>
          <p:txBody>
            <a:bodyPr wrap="square" rtlCol="0">
              <a:spAutoFit/>
            </a:bodyPr>
            <a:lstStyle/>
            <a:p>
              <a:r>
                <a:rPr lang="en-US" sz="1600" dirty="0">
                  <a:solidFill>
                    <a:srgbClr val="0070C0"/>
                  </a:solidFill>
                </a:rPr>
                <a:t>The potential birth of the Antichrist has prophetic ties to the apex of his power at the midpoint of the Tribulation</a:t>
              </a:r>
            </a:p>
          </p:txBody>
        </p:sp>
        <p:cxnSp>
          <p:nvCxnSpPr>
            <p:cNvPr id="17" name="Straight Arrow Connector 87">
              <a:extLst>
                <a:ext uri="{FF2B5EF4-FFF2-40B4-BE49-F238E27FC236}">
                  <a16:creationId xmlns:a16="http://schemas.microsoft.com/office/drawing/2014/main" id="{72773124-5744-DD86-A99F-13A554C59F7E}"/>
                </a:ext>
              </a:extLst>
            </p:cNvPr>
            <p:cNvCxnSpPr>
              <a:cxnSpLocks/>
              <a:stCxn id="16" idx="3"/>
            </p:cNvCxnSpPr>
            <p:nvPr/>
          </p:nvCxnSpPr>
          <p:spPr>
            <a:xfrm>
              <a:off x="11050717" y="3254496"/>
              <a:ext cx="303083" cy="19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479DDA01-301B-3D92-B0E8-96EEC14FF7B2}"/>
              </a:ext>
            </a:extLst>
          </p:cNvPr>
          <p:cNvSpPr/>
          <p:nvPr/>
        </p:nvSpPr>
        <p:spPr>
          <a:xfrm>
            <a:off x="6710101" y="5180153"/>
            <a:ext cx="3977365" cy="6769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17BE91EF-C5D2-5A4A-11E0-D820DF59471A}"/>
              </a:ext>
            </a:extLst>
          </p:cNvPr>
          <p:cNvGrpSpPr/>
          <p:nvPr/>
        </p:nvGrpSpPr>
        <p:grpSpPr>
          <a:xfrm>
            <a:off x="198719" y="5857073"/>
            <a:ext cx="10174629" cy="906872"/>
            <a:chOff x="1590486" y="2516901"/>
            <a:chExt cx="10174629" cy="906872"/>
          </a:xfrm>
        </p:grpSpPr>
        <p:sp>
          <p:nvSpPr>
            <p:cNvPr id="26" name="TextBox 25">
              <a:extLst>
                <a:ext uri="{FF2B5EF4-FFF2-40B4-BE49-F238E27FC236}">
                  <a16:creationId xmlns:a16="http://schemas.microsoft.com/office/drawing/2014/main" id="{A1AE0CAD-1FFD-263E-A501-986A4B5AE8FA}"/>
                </a:ext>
              </a:extLst>
            </p:cNvPr>
            <p:cNvSpPr txBox="1"/>
            <p:nvPr/>
          </p:nvSpPr>
          <p:spPr>
            <a:xfrm>
              <a:off x="1590486" y="3085219"/>
              <a:ext cx="10174629" cy="338554"/>
            </a:xfrm>
            <a:prstGeom prst="rect">
              <a:avLst/>
            </a:prstGeom>
            <a:noFill/>
          </p:spPr>
          <p:txBody>
            <a:bodyPr wrap="square" rtlCol="0">
              <a:spAutoFit/>
            </a:bodyPr>
            <a:lstStyle/>
            <a:p>
              <a:r>
                <a:rPr lang="en-US" sz="1600" dirty="0">
                  <a:solidFill>
                    <a:srgbClr val="0070C0"/>
                  </a:solidFill>
                </a:rPr>
                <a:t>This is 2,520 years after Daniel is visited by Gabriel to interpret a vision concerning a great war (Daniel 10:1-20)</a:t>
              </a:r>
            </a:p>
          </p:txBody>
        </p:sp>
        <p:cxnSp>
          <p:nvCxnSpPr>
            <p:cNvPr id="27" name="Straight Arrow Connector 87">
              <a:extLst>
                <a:ext uri="{FF2B5EF4-FFF2-40B4-BE49-F238E27FC236}">
                  <a16:creationId xmlns:a16="http://schemas.microsoft.com/office/drawing/2014/main" id="{64C7C509-4AC3-C6B2-6444-0B928CC4B3E3}"/>
                </a:ext>
              </a:extLst>
            </p:cNvPr>
            <p:cNvCxnSpPr>
              <a:cxnSpLocks/>
            </p:cNvCxnSpPr>
            <p:nvPr/>
          </p:nvCxnSpPr>
          <p:spPr>
            <a:xfrm flipV="1">
              <a:off x="8365672" y="2516901"/>
              <a:ext cx="0" cy="6275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574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dissolve">
                                      <p:cBhvr>
                                        <p:cTn id="15" dur="500"/>
                                        <p:tgtEl>
                                          <p:spTgt spid="71"/>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dissolve">
                                      <p:cBhvr>
                                        <p:cTn id="19" dur="500"/>
                                        <p:tgtEl>
                                          <p:spTgt spid="73"/>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dissolve">
                                      <p:cBhvr>
                                        <p:cTn id="23" dur="500"/>
                                        <p:tgtEl>
                                          <p:spTgt spid="78"/>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dissolve">
                                      <p:cBhvr>
                                        <p:cTn id="27" dur="500"/>
                                        <p:tgtEl>
                                          <p:spTgt spid="77"/>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ssolve">
                                      <p:cBhvr>
                                        <p:cTn id="31" dur="500"/>
                                        <p:tgtEl>
                                          <p:spTgt spid="25"/>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dissolve">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dissolve">
                                      <p:cBhvr>
                                        <p:cTn id="40" dur="500"/>
                                        <p:tgtEl>
                                          <p:spTgt spid="91"/>
                                        </p:tgtEl>
                                      </p:cBhvr>
                                    </p:animEffect>
                                  </p:childTnLst>
                                </p:cTn>
                              </p:par>
                            </p:childTnLst>
                          </p:cTn>
                        </p:par>
                        <p:par>
                          <p:cTn id="41" fill="hold">
                            <p:stCondLst>
                              <p:cond delay="500"/>
                            </p:stCondLst>
                            <p:childTnLst>
                              <p:par>
                                <p:cTn id="42" presetID="9" presetClass="entr" presetSubtype="0" fill="hold"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dissolve">
                                      <p:cBhvr>
                                        <p:cTn id="44" dur="500"/>
                                        <p:tgtEl>
                                          <p:spTgt spid="90"/>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dissolve">
                                      <p:cBhvr>
                                        <p:cTn id="54" dur="500"/>
                                        <p:tgtEl>
                                          <p:spTgt spid="92"/>
                                        </p:tgtEl>
                                      </p:cBhvr>
                                    </p:animEffect>
                                  </p:childTnLst>
                                </p:cTn>
                              </p:par>
                            </p:childTnLst>
                          </p:cTn>
                        </p:par>
                        <p:par>
                          <p:cTn id="55" fill="hold">
                            <p:stCondLst>
                              <p:cond delay="500"/>
                            </p:stCondLst>
                            <p:childTnLst>
                              <p:par>
                                <p:cTn id="56" presetID="9"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dissolv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dissolve">
                                      <p:cBhvr>
                                        <p:cTn id="63" dur="500"/>
                                        <p:tgtEl>
                                          <p:spTgt spid="3"/>
                                        </p:tgtEl>
                                      </p:cBhvr>
                                    </p:animEffect>
                                  </p:childTnLst>
                                </p:cTn>
                              </p:par>
                            </p:childTnLst>
                          </p:cTn>
                        </p:par>
                        <p:par>
                          <p:cTn id="64" fill="hold">
                            <p:stCondLst>
                              <p:cond delay="500"/>
                            </p:stCondLst>
                            <p:childTnLst>
                              <p:par>
                                <p:cTn id="65" presetID="9" presetClass="entr" presetSubtype="0"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dissolve">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dissolve">
                                      <p:cBhvr>
                                        <p:cTn id="72" dur="500"/>
                                        <p:tgtEl>
                                          <p:spTgt spid="18"/>
                                        </p:tgtEl>
                                      </p:cBhvr>
                                    </p:animEffect>
                                  </p:childTnLst>
                                </p:cTn>
                              </p:par>
                            </p:childTnLst>
                          </p:cTn>
                        </p:par>
                        <p:par>
                          <p:cTn id="73" fill="hold">
                            <p:stCondLst>
                              <p:cond delay="500"/>
                            </p:stCondLst>
                            <p:childTnLst>
                              <p:par>
                                <p:cTn id="74" presetID="9" presetClass="entr" presetSubtype="0"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dissolve">
                                      <p:cBhvr>
                                        <p:cTn id="7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3" grpId="0" animBg="1"/>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6FABF-7947-832A-6798-1CDC6F70F10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F21CDBB-272E-4AFA-862B-BA0E9FBDA250}"/>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44</a:t>
            </a:fld>
            <a:endParaRPr lang="en-US" dirty="0"/>
          </a:p>
        </p:txBody>
      </p:sp>
      <p:sp>
        <p:nvSpPr>
          <p:cNvPr id="2" name="Title 1">
            <a:extLst>
              <a:ext uri="{FF2B5EF4-FFF2-40B4-BE49-F238E27FC236}">
                <a16:creationId xmlns:a16="http://schemas.microsoft.com/office/drawing/2014/main" id="{20626776-1616-F327-7BF1-E80ED412BA14}"/>
              </a:ext>
            </a:extLst>
          </p:cNvPr>
          <p:cNvSpPr>
            <a:spLocks noGrp="1"/>
          </p:cNvSpPr>
          <p:nvPr>
            <p:ph type="title"/>
          </p:nvPr>
        </p:nvSpPr>
        <p:spPr>
          <a:xfrm>
            <a:off x="2933700" y="568961"/>
            <a:ext cx="8420100" cy="1780860"/>
          </a:xfrm>
        </p:spPr>
        <p:txBody>
          <a:bodyPr/>
          <a:lstStyle/>
          <a:p>
            <a:r>
              <a:rPr lang="en-US" b="1" dirty="0"/>
              <a:t>Satan’s Dark Counterfeits</a:t>
            </a:r>
          </a:p>
        </p:txBody>
      </p:sp>
      <p:sp>
        <p:nvSpPr>
          <p:cNvPr id="24" name="Text Placeholder 2">
            <a:extLst>
              <a:ext uri="{FF2B5EF4-FFF2-40B4-BE49-F238E27FC236}">
                <a16:creationId xmlns:a16="http://schemas.microsoft.com/office/drawing/2014/main" id="{3DF7C48E-5112-6706-D753-E198FAA6FFB2}"/>
              </a:ext>
            </a:extLst>
          </p:cNvPr>
          <p:cNvSpPr txBox="1">
            <a:spLocks/>
          </p:cNvSpPr>
          <p:nvPr/>
        </p:nvSpPr>
        <p:spPr>
          <a:xfrm>
            <a:off x="0" y="2349820"/>
            <a:ext cx="11661422" cy="45081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dirty="0"/>
              <a:t>Satan always twists God’s plans and signs to mimic God</a:t>
            </a:r>
          </a:p>
          <a:p>
            <a:pPr lvl="2" algn="just">
              <a:buFont typeface="Wingdings" pitchFamily="2" charset="2"/>
              <a:buChar char="Ø"/>
            </a:pPr>
            <a:r>
              <a:rPr lang="en-US" sz="2400" dirty="0"/>
              <a:t>Daniel’s Seventy “Sevens” prophecy foretold Christ’s death</a:t>
            </a:r>
          </a:p>
          <a:p>
            <a:pPr marL="914400" lvl="2" indent="0" algn="just">
              <a:buNone/>
            </a:pPr>
            <a:r>
              <a:rPr lang="en-US" sz="2400" dirty="0">
                <a:solidFill>
                  <a:srgbClr val="C00000"/>
                </a:solidFill>
              </a:rPr>
              <a:t> </a:t>
            </a:r>
            <a:r>
              <a:rPr lang="en-US" sz="2400" dirty="0">
                <a:solidFill>
                  <a:schemeClr val="accent6">
                    <a:lumMod val="75000"/>
                  </a:schemeClr>
                </a:solidFill>
              </a:rPr>
              <a:t>“Seventy ‘sevens’ are decreed for your people and your holy city to finish transgression, to put an end to sin, to atone for wickedness, to bring in everlasting righteousness, to seal up vision and prophecy and to anoint the Most Holy Place.  Know and understand this: From the time the word goes out to restore and rebuild Jerusalem until the Anointed One, the ruler, comes, </a:t>
            </a:r>
            <a:r>
              <a:rPr lang="en-US" sz="2400" b="1" dirty="0">
                <a:solidFill>
                  <a:schemeClr val="accent6">
                    <a:lumMod val="75000"/>
                  </a:schemeClr>
                </a:solidFill>
              </a:rPr>
              <a:t>there will be seven ‘sevens,’ and sixty-two ‘sevens’…After the sixty-two ‘sevens,’ the Anointed One will be put to death</a:t>
            </a:r>
            <a:r>
              <a:rPr lang="en-US" sz="2400" dirty="0">
                <a:solidFill>
                  <a:schemeClr val="accent6">
                    <a:lumMod val="75000"/>
                  </a:schemeClr>
                </a:solidFill>
              </a:rPr>
              <a:t> and will have nothing.”  </a:t>
            </a:r>
            <a:r>
              <a:rPr lang="en-US" sz="2400" dirty="0"/>
              <a:t>Daniel 9:24-26</a:t>
            </a:r>
          </a:p>
          <a:p>
            <a:pPr lvl="2" algn="just">
              <a:buFont typeface="Wingdings" panose="05000000000000000000" pitchFamily="2" charset="2"/>
              <a:buChar char="Ø"/>
            </a:pPr>
            <a:r>
              <a:rPr lang="en-US" sz="2400" dirty="0"/>
              <a:t> 69 “sevens” equates to 483 360-day biblical years, or 476 calendar years</a:t>
            </a:r>
          </a:p>
          <a:p>
            <a:pPr lvl="1" algn="just">
              <a:buFont typeface="Wingdings" panose="05000000000000000000" pitchFamily="2" charset="2"/>
              <a:buChar char="Ø"/>
            </a:pPr>
            <a:r>
              <a:rPr lang="en-US" dirty="0"/>
              <a:t>Are there historic events that correspond to the start of this counterfeit prophecy?</a:t>
            </a:r>
          </a:p>
          <a:p>
            <a:pPr lvl="2" algn="just">
              <a:buFont typeface="Wingdings" panose="05000000000000000000" pitchFamily="2" charset="2"/>
              <a:buChar char="Ø"/>
            </a:pPr>
            <a:r>
              <a:rPr lang="en-US" sz="2400" dirty="0"/>
              <a:t>The birth of the Antichrist should have a corresponding event in 1508</a:t>
            </a:r>
          </a:p>
        </p:txBody>
      </p:sp>
    </p:spTree>
    <p:extLst>
      <p:ext uri="{BB962C8B-B14F-4D97-AF65-F5344CB8AC3E}">
        <p14:creationId xmlns:p14="http://schemas.microsoft.com/office/powerpoint/2010/main" val="40936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dissolv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dissolve">
                                      <p:cBhvr>
                                        <p:cTn id="12" dur="500"/>
                                        <p:tgtEl>
                                          <p:spTgt spid="24">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4">
                                            <p:txEl>
                                              <p:pRg st="2" end="2"/>
                                            </p:txEl>
                                          </p:spTgt>
                                        </p:tgtEl>
                                        <p:attrNameLst>
                                          <p:attrName>style.visibility</p:attrName>
                                        </p:attrNameLst>
                                      </p:cBhvr>
                                      <p:to>
                                        <p:strVal val="visible"/>
                                      </p:to>
                                    </p:set>
                                    <p:animEffect transition="in" filter="dissolve">
                                      <p:cBhvr>
                                        <p:cTn id="16" dur="500"/>
                                        <p:tgtEl>
                                          <p:spTgt spid="2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4">
                                            <p:txEl>
                                              <p:pRg st="3" end="3"/>
                                            </p:txEl>
                                          </p:spTgt>
                                        </p:tgtEl>
                                        <p:attrNameLst>
                                          <p:attrName>style.visibility</p:attrName>
                                        </p:attrNameLst>
                                      </p:cBhvr>
                                      <p:to>
                                        <p:strVal val="visible"/>
                                      </p:to>
                                    </p:set>
                                    <p:animEffect transition="in" filter="dissolve">
                                      <p:cBhvr>
                                        <p:cTn id="21" dur="500"/>
                                        <p:tgtEl>
                                          <p:spTgt spid="2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4">
                                            <p:txEl>
                                              <p:pRg st="4" end="4"/>
                                            </p:txEl>
                                          </p:spTgt>
                                        </p:tgtEl>
                                        <p:attrNameLst>
                                          <p:attrName>style.visibility</p:attrName>
                                        </p:attrNameLst>
                                      </p:cBhvr>
                                      <p:to>
                                        <p:strVal val="visible"/>
                                      </p:to>
                                    </p:set>
                                    <p:animEffect transition="in" filter="dissolve">
                                      <p:cBhvr>
                                        <p:cTn id="26" dur="500"/>
                                        <p:tgtEl>
                                          <p:spTgt spid="2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4">
                                            <p:txEl>
                                              <p:pRg st="5" end="5"/>
                                            </p:txEl>
                                          </p:spTgt>
                                        </p:tgtEl>
                                        <p:attrNameLst>
                                          <p:attrName>style.visibility</p:attrName>
                                        </p:attrNameLst>
                                      </p:cBhvr>
                                      <p:to>
                                        <p:strVal val="visible"/>
                                      </p:to>
                                    </p:set>
                                    <p:animEffect transition="in" filter="dissolve">
                                      <p:cBhvr>
                                        <p:cTn id="31"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89D91-9A3C-982C-1918-42F0A14188D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CE588D-80A6-607F-AE4F-03441706AEE1}"/>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45</a:t>
            </a:fld>
            <a:endParaRPr lang="en-US" dirty="0"/>
          </a:p>
        </p:txBody>
      </p:sp>
      <p:sp>
        <p:nvSpPr>
          <p:cNvPr id="2" name="Title 1">
            <a:extLst>
              <a:ext uri="{FF2B5EF4-FFF2-40B4-BE49-F238E27FC236}">
                <a16:creationId xmlns:a16="http://schemas.microsoft.com/office/drawing/2014/main" id="{86B3B18C-E1EC-7EBF-A4C7-FD3F7C333732}"/>
              </a:ext>
            </a:extLst>
          </p:cNvPr>
          <p:cNvSpPr>
            <a:spLocks noGrp="1"/>
          </p:cNvSpPr>
          <p:nvPr>
            <p:ph type="title"/>
          </p:nvPr>
        </p:nvSpPr>
        <p:spPr>
          <a:xfrm>
            <a:off x="2933700" y="568961"/>
            <a:ext cx="8420100" cy="1780860"/>
          </a:xfrm>
        </p:spPr>
        <p:txBody>
          <a:bodyPr/>
          <a:lstStyle/>
          <a:p>
            <a:r>
              <a:rPr lang="en-US" b="1" dirty="0"/>
              <a:t>Satan’s Dark Counterfeits</a:t>
            </a:r>
          </a:p>
        </p:txBody>
      </p:sp>
      <p:sp>
        <p:nvSpPr>
          <p:cNvPr id="3" name="Text Placeholder 2">
            <a:extLst>
              <a:ext uri="{FF2B5EF4-FFF2-40B4-BE49-F238E27FC236}">
                <a16:creationId xmlns:a16="http://schemas.microsoft.com/office/drawing/2014/main" id="{1992DBBD-0DDE-4C89-9C4D-E094FB90A046}"/>
              </a:ext>
            </a:extLst>
          </p:cNvPr>
          <p:cNvSpPr txBox="1">
            <a:spLocks/>
          </p:cNvSpPr>
          <p:nvPr/>
        </p:nvSpPr>
        <p:spPr>
          <a:xfrm>
            <a:off x="0" y="3878142"/>
            <a:ext cx="11661422" cy="27702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sz="2200" dirty="0"/>
              <a:t>King Ferdinand II and Pope Julius II used religion to increase power through brutality</a:t>
            </a:r>
          </a:p>
          <a:p>
            <a:pPr lvl="2" algn="just">
              <a:buFont typeface="Wingdings" pitchFamily="2" charset="2"/>
              <a:buChar char="Ø"/>
            </a:pPr>
            <a:r>
              <a:rPr lang="en-US" sz="2200" dirty="0"/>
              <a:t>The League of Cambrai was formed</a:t>
            </a:r>
          </a:p>
          <a:p>
            <a:pPr lvl="3" algn="just">
              <a:buFont typeface="Wingdings" pitchFamily="2" charset="2"/>
              <a:buChar char="Ø"/>
            </a:pPr>
            <a:r>
              <a:rPr lang="en-US" sz="2200" dirty="0"/>
              <a:t>An alliance between the Pope, France, Spain, and the Holy Roman Empire </a:t>
            </a:r>
          </a:p>
          <a:p>
            <a:pPr lvl="3" algn="just">
              <a:buFont typeface="Wingdings" pitchFamily="2" charset="2"/>
              <a:buChar char="Ø"/>
            </a:pPr>
            <a:r>
              <a:rPr lang="en-US" sz="2200" dirty="0"/>
              <a:t>Led to immense suffering and showcased the greed and corruption of the time</a:t>
            </a:r>
          </a:p>
          <a:p>
            <a:pPr lvl="2" algn="just">
              <a:buFont typeface="Wingdings" pitchFamily="2" charset="2"/>
              <a:buChar char="Ø"/>
            </a:pPr>
            <a:r>
              <a:rPr lang="en-US" sz="2200" dirty="0"/>
              <a:t>The Spanish Inquisition’s focus on Jews through “blood purity” laws intensified</a:t>
            </a:r>
          </a:p>
          <a:p>
            <a:pPr lvl="3" algn="just">
              <a:buFont typeface="Wingdings" pitchFamily="2" charset="2"/>
              <a:buChar char="Ø"/>
            </a:pPr>
            <a:r>
              <a:rPr lang="en-US" sz="2200" dirty="0"/>
              <a:t>Diego Rodríguez Lucero ("The Butcher of Andalusia") became infamous for his corruption and brutality by fabricating charges, enriching the Inquisition through confiscated property, and executing hundreds of innocent people</a:t>
            </a:r>
          </a:p>
        </p:txBody>
      </p:sp>
      <p:sp>
        <p:nvSpPr>
          <p:cNvPr id="4" name="TextBox 3">
            <a:extLst>
              <a:ext uri="{FF2B5EF4-FFF2-40B4-BE49-F238E27FC236}">
                <a16:creationId xmlns:a16="http://schemas.microsoft.com/office/drawing/2014/main" id="{986F41A1-F371-F488-2BCD-492C1ACD99C3}"/>
              </a:ext>
            </a:extLst>
          </p:cNvPr>
          <p:cNvSpPr txBox="1"/>
          <p:nvPr/>
        </p:nvSpPr>
        <p:spPr>
          <a:xfrm>
            <a:off x="688622" y="2769895"/>
            <a:ext cx="10972800" cy="246888"/>
          </a:xfrm>
          <a:prstGeom prst="rect">
            <a:avLst/>
          </a:prstGeom>
          <a:pattFill prst="pct20">
            <a:fgClr>
              <a:schemeClr val="tx1"/>
            </a:fgClr>
            <a:bgClr>
              <a:schemeClr val="bg1"/>
            </a:bgClr>
          </a:pattFill>
          <a:ln>
            <a:solidFill>
              <a:schemeClr val="tx1"/>
            </a:solidFill>
          </a:ln>
        </p:spPr>
        <p:txBody>
          <a:bodyPr wrap="square" rtlCol="0">
            <a:spAutoFit/>
          </a:bodyPr>
          <a:lstStyle/>
          <a:p>
            <a:pPr algn="ctr"/>
            <a:endParaRPr lang="en-US" sz="1000" dirty="0"/>
          </a:p>
        </p:txBody>
      </p:sp>
      <p:grpSp>
        <p:nvGrpSpPr>
          <p:cNvPr id="6" name="Group 5">
            <a:extLst>
              <a:ext uri="{FF2B5EF4-FFF2-40B4-BE49-F238E27FC236}">
                <a16:creationId xmlns:a16="http://schemas.microsoft.com/office/drawing/2014/main" id="{8AB528E8-2C65-3E25-EEBF-5D29829AB485}"/>
              </a:ext>
            </a:extLst>
          </p:cNvPr>
          <p:cNvGrpSpPr/>
          <p:nvPr/>
        </p:nvGrpSpPr>
        <p:grpSpPr>
          <a:xfrm>
            <a:off x="592772" y="2155074"/>
            <a:ext cx="11138287" cy="338554"/>
            <a:chOff x="593548" y="3429000"/>
            <a:chExt cx="11044929" cy="338554"/>
          </a:xfrm>
        </p:grpSpPr>
        <p:sp>
          <p:nvSpPr>
            <p:cNvPr id="7" name="TextBox 6">
              <a:extLst>
                <a:ext uri="{FF2B5EF4-FFF2-40B4-BE49-F238E27FC236}">
                  <a16:creationId xmlns:a16="http://schemas.microsoft.com/office/drawing/2014/main" id="{16E70EEE-E4E4-5089-49F4-76E094662B06}"/>
                </a:ext>
              </a:extLst>
            </p:cNvPr>
            <p:cNvSpPr txBox="1"/>
            <p:nvPr/>
          </p:nvSpPr>
          <p:spPr>
            <a:xfrm>
              <a:off x="2104270" y="3429000"/>
              <a:ext cx="8115292" cy="338554"/>
            </a:xfrm>
            <a:prstGeom prst="rect">
              <a:avLst/>
            </a:prstGeom>
            <a:noFill/>
          </p:spPr>
          <p:txBody>
            <a:bodyPr wrap="square" rtlCol="0">
              <a:spAutoFit/>
            </a:bodyPr>
            <a:lstStyle/>
            <a:p>
              <a:pPr algn="ctr"/>
              <a:r>
                <a:rPr lang="en-US" sz="1600" b="1" dirty="0"/>
                <a:t>1508-1984</a:t>
              </a:r>
              <a:r>
                <a:rPr lang="en-US" sz="1600" dirty="0"/>
                <a:t> – Satan’s Counterfeit Seventy “Sevens” prophecy for the birth of the Antichrist</a:t>
              </a:r>
              <a:endParaRPr lang="en-US" sz="2400" dirty="0"/>
            </a:p>
          </p:txBody>
        </p:sp>
        <p:cxnSp>
          <p:nvCxnSpPr>
            <p:cNvPr id="8" name="Straight Arrow Connector 7">
              <a:extLst>
                <a:ext uri="{FF2B5EF4-FFF2-40B4-BE49-F238E27FC236}">
                  <a16:creationId xmlns:a16="http://schemas.microsoft.com/office/drawing/2014/main" id="{5C9E5461-5540-2563-0179-A2D0E04F6488}"/>
                </a:ext>
              </a:extLst>
            </p:cNvPr>
            <p:cNvCxnSpPr>
              <a:cxnSpLocks/>
              <a:stCxn id="7" idx="3"/>
            </p:cNvCxnSpPr>
            <p:nvPr/>
          </p:nvCxnSpPr>
          <p:spPr>
            <a:xfrm>
              <a:off x="10219562" y="3598277"/>
              <a:ext cx="141891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028EABE-79A8-2E9D-82BC-D16DB6936DEA}"/>
                </a:ext>
              </a:extLst>
            </p:cNvPr>
            <p:cNvCxnSpPr>
              <a:cxnSpLocks/>
              <a:stCxn id="7" idx="1"/>
            </p:cNvCxnSpPr>
            <p:nvPr/>
          </p:nvCxnSpPr>
          <p:spPr>
            <a:xfrm flipH="1">
              <a:off x="593548" y="3598277"/>
              <a:ext cx="151072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25" name="Group 24">
            <a:extLst>
              <a:ext uri="{FF2B5EF4-FFF2-40B4-BE49-F238E27FC236}">
                <a16:creationId xmlns:a16="http://schemas.microsoft.com/office/drawing/2014/main" id="{0D811614-6CB3-76FD-2D50-47E1139647F1}"/>
              </a:ext>
            </a:extLst>
          </p:cNvPr>
          <p:cNvGrpSpPr/>
          <p:nvPr/>
        </p:nvGrpSpPr>
        <p:grpSpPr>
          <a:xfrm>
            <a:off x="7404100" y="2290852"/>
            <a:ext cx="4330474" cy="1378012"/>
            <a:chOff x="7404100" y="3433755"/>
            <a:chExt cx="4330474" cy="1378012"/>
          </a:xfrm>
        </p:grpSpPr>
        <p:grpSp>
          <p:nvGrpSpPr>
            <p:cNvPr id="20" name="Group 19">
              <a:extLst>
                <a:ext uri="{FF2B5EF4-FFF2-40B4-BE49-F238E27FC236}">
                  <a16:creationId xmlns:a16="http://schemas.microsoft.com/office/drawing/2014/main" id="{6E39D2B2-9D41-B69E-DEC2-65FD858C92C0}"/>
                </a:ext>
              </a:extLst>
            </p:cNvPr>
            <p:cNvGrpSpPr/>
            <p:nvPr/>
          </p:nvGrpSpPr>
          <p:grpSpPr>
            <a:xfrm>
              <a:off x="11661422" y="3433755"/>
              <a:ext cx="73152" cy="914400"/>
              <a:chOff x="11661422" y="4162469"/>
              <a:chExt cx="73152" cy="914400"/>
            </a:xfrm>
          </p:grpSpPr>
          <p:sp>
            <p:nvSpPr>
              <p:cNvPr id="18" name="Rectangle 17">
                <a:extLst>
                  <a:ext uri="{FF2B5EF4-FFF2-40B4-BE49-F238E27FC236}">
                    <a16:creationId xmlns:a16="http://schemas.microsoft.com/office/drawing/2014/main" id="{A68C1590-2E89-0CF0-2118-985E7B758944}"/>
                  </a:ext>
                </a:extLst>
              </p:cNvPr>
              <p:cNvSpPr/>
              <p:nvPr/>
            </p:nvSpPr>
            <p:spPr>
              <a:xfrm>
                <a:off x="11661422" y="4432128"/>
                <a:ext cx="73152" cy="640080"/>
              </a:xfrm>
              <a:prstGeom prst="rect">
                <a:avLst/>
              </a:prstGeom>
              <a:solidFill>
                <a:srgbClr val="FF0000">
                  <a:alpha val="75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E7FA50C6-FF86-122D-A339-10BBA65DC2EE}"/>
                  </a:ext>
                </a:extLst>
              </p:cNvPr>
              <p:cNvCxnSpPr>
                <a:cxnSpLocks/>
              </p:cNvCxnSpPr>
              <p:nvPr/>
            </p:nvCxnSpPr>
            <p:spPr>
              <a:xfrm>
                <a:off x="11731059" y="4162469"/>
                <a:ext cx="0"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B0A27AB7-38F7-E4A3-9835-3C5BBD4F2751}"/>
                </a:ext>
              </a:extLst>
            </p:cNvPr>
            <p:cNvSpPr txBox="1"/>
            <p:nvPr/>
          </p:nvSpPr>
          <p:spPr>
            <a:xfrm>
              <a:off x="7404100" y="4473213"/>
              <a:ext cx="3956802" cy="338554"/>
            </a:xfrm>
            <a:prstGeom prst="rect">
              <a:avLst/>
            </a:prstGeom>
            <a:noFill/>
          </p:spPr>
          <p:txBody>
            <a:bodyPr wrap="square" rtlCol="0">
              <a:spAutoFit/>
            </a:bodyPr>
            <a:lstStyle/>
            <a:p>
              <a:r>
                <a:rPr lang="en-US" sz="1600" b="1" dirty="0"/>
                <a:t>1984 </a:t>
              </a:r>
              <a:r>
                <a:rPr lang="en-US" sz="1600" dirty="0"/>
                <a:t>– The potential birth of the Antichrist</a:t>
              </a:r>
            </a:p>
          </p:txBody>
        </p:sp>
        <p:cxnSp>
          <p:nvCxnSpPr>
            <p:cNvPr id="28" name="Straight Arrow Connector 87">
              <a:extLst>
                <a:ext uri="{FF2B5EF4-FFF2-40B4-BE49-F238E27FC236}">
                  <a16:creationId xmlns:a16="http://schemas.microsoft.com/office/drawing/2014/main" id="{12AC9F85-E60F-D400-DE94-D4897687FB70}"/>
                </a:ext>
              </a:extLst>
            </p:cNvPr>
            <p:cNvCxnSpPr>
              <a:cxnSpLocks/>
              <a:stCxn id="27" idx="3"/>
              <a:endCxn id="18" idx="2"/>
            </p:cNvCxnSpPr>
            <p:nvPr/>
          </p:nvCxnSpPr>
          <p:spPr>
            <a:xfrm flipV="1">
              <a:off x="11360902" y="4343494"/>
              <a:ext cx="337096" cy="29899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7336966-C565-CA88-C1A4-BAA3FBF631DD}"/>
              </a:ext>
            </a:extLst>
          </p:cNvPr>
          <p:cNvGrpSpPr/>
          <p:nvPr/>
        </p:nvGrpSpPr>
        <p:grpSpPr>
          <a:xfrm>
            <a:off x="592772" y="2290852"/>
            <a:ext cx="4832927" cy="1382060"/>
            <a:chOff x="592772" y="2290852"/>
            <a:chExt cx="4832927" cy="1382060"/>
          </a:xfrm>
        </p:grpSpPr>
        <p:grpSp>
          <p:nvGrpSpPr>
            <p:cNvPr id="11" name="Group 10">
              <a:extLst>
                <a:ext uri="{FF2B5EF4-FFF2-40B4-BE49-F238E27FC236}">
                  <a16:creationId xmlns:a16="http://schemas.microsoft.com/office/drawing/2014/main" id="{4E52E104-65C9-BA76-11E0-8EBAB282F072}"/>
                </a:ext>
              </a:extLst>
            </p:cNvPr>
            <p:cNvGrpSpPr/>
            <p:nvPr/>
          </p:nvGrpSpPr>
          <p:grpSpPr>
            <a:xfrm>
              <a:off x="592772" y="2290852"/>
              <a:ext cx="85376" cy="914400"/>
              <a:chOff x="592772" y="4037484"/>
              <a:chExt cx="85376" cy="914400"/>
            </a:xfrm>
          </p:grpSpPr>
          <p:sp>
            <p:nvSpPr>
              <p:cNvPr id="13" name="Rectangle 12">
                <a:extLst>
                  <a:ext uri="{FF2B5EF4-FFF2-40B4-BE49-F238E27FC236}">
                    <a16:creationId xmlns:a16="http://schemas.microsoft.com/office/drawing/2014/main" id="{0904DB80-119D-D997-2527-3D5A344BF052}"/>
                  </a:ext>
                </a:extLst>
              </p:cNvPr>
              <p:cNvSpPr/>
              <p:nvPr/>
            </p:nvSpPr>
            <p:spPr>
              <a:xfrm>
                <a:off x="604996" y="4307143"/>
                <a:ext cx="73152" cy="640080"/>
              </a:xfrm>
              <a:prstGeom prst="rect">
                <a:avLst/>
              </a:prstGeom>
              <a:solidFill>
                <a:schemeClr val="bg1">
                  <a:lumMod val="5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EAA737DF-1AE0-34AD-C600-D51CC7AD9692}"/>
                  </a:ext>
                </a:extLst>
              </p:cNvPr>
              <p:cNvCxnSpPr>
                <a:cxnSpLocks/>
              </p:cNvCxnSpPr>
              <p:nvPr/>
            </p:nvCxnSpPr>
            <p:spPr>
              <a:xfrm>
                <a:off x="592772" y="4037484"/>
                <a:ext cx="0"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A2C65FC1-281C-E84C-D92A-4AC9A9BCADD7}"/>
                </a:ext>
              </a:extLst>
            </p:cNvPr>
            <p:cNvSpPr txBox="1"/>
            <p:nvPr/>
          </p:nvSpPr>
          <p:spPr>
            <a:xfrm>
              <a:off x="1024909" y="3334358"/>
              <a:ext cx="4400790" cy="338554"/>
            </a:xfrm>
            <a:prstGeom prst="rect">
              <a:avLst/>
            </a:prstGeom>
            <a:noFill/>
          </p:spPr>
          <p:txBody>
            <a:bodyPr wrap="square" rtlCol="0">
              <a:spAutoFit/>
            </a:bodyPr>
            <a:lstStyle/>
            <a:p>
              <a:r>
                <a:rPr lang="en-US" sz="1600" b="1" dirty="0"/>
                <a:t>1508 </a:t>
              </a:r>
              <a:r>
                <a:rPr lang="en-US" sz="1600" dirty="0"/>
                <a:t>– The formation of the League of Cambrai</a:t>
              </a:r>
            </a:p>
          </p:txBody>
        </p:sp>
        <p:cxnSp>
          <p:nvCxnSpPr>
            <p:cNvPr id="34" name="Straight Arrow Connector 87">
              <a:extLst>
                <a:ext uri="{FF2B5EF4-FFF2-40B4-BE49-F238E27FC236}">
                  <a16:creationId xmlns:a16="http://schemas.microsoft.com/office/drawing/2014/main" id="{306D02C5-994D-48C1-F739-B122601B495E}"/>
                </a:ext>
              </a:extLst>
            </p:cNvPr>
            <p:cNvCxnSpPr>
              <a:cxnSpLocks/>
              <a:stCxn id="33" idx="1"/>
              <a:endCxn id="13" idx="2"/>
            </p:cNvCxnSpPr>
            <p:nvPr/>
          </p:nvCxnSpPr>
          <p:spPr>
            <a:xfrm rot="10800000">
              <a:off x="641573" y="3200591"/>
              <a:ext cx="383337" cy="3030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926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dissolve">
                                      <p:cBhvr>
                                        <p:cTn id="11" dur="500"/>
                                        <p:tgtEl>
                                          <p:spTgt spid="2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dissolve">
                                      <p:cBhvr>
                                        <p:cTn id="15" dur="500"/>
                                        <p:tgtEl>
                                          <p:spTgt spid="66"/>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dissolv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dissolve">
                                      <p:cBhvr>
                                        <p:cTn id="29" dur="500"/>
                                        <p:tgtEl>
                                          <p:spTgt spid="3">
                                            <p:txEl>
                                              <p:pRg st="1" end="1"/>
                                            </p:txEl>
                                          </p:spTgt>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dissolve">
                                      <p:cBhvr>
                                        <p:cTn id="33" dur="500"/>
                                        <p:tgtEl>
                                          <p:spTgt spid="3">
                                            <p:txEl>
                                              <p:pRg st="2" end="2"/>
                                            </p:txEl>
                                          </p:spTgt>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dissolv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dissolve">
                                      <p:cBhvr>
                                        <p:cTn id="42" dur="500"/>
                                        <p:tgtEl>
                                          <p:spTgt spid="3">
                                            <p:txEl>
                                              <p:pRg st="4" end="4"/>
                                            </p:txEl>
                                          </p:spTgt>
                                        </p:tgtEl>
                                      </p:cBhvr>
                                    </p:animEffect>
                                  </p:childTnLst>
                                </p:cTn>
                              </p:par>
                            </p:childTnLst>
                          </p:cTn>
                        </p:par>
                        <p:par>
                          <p:cTn id="43" fill="hold">
                            <p:stCondLst>
                              <p:cond delay="500"/>
                            </p:stCondLst>
                            <p:childTnLst>
                              <p:par>
                                <p:cTn id="44" presetID="9" presetClass="entr" presetSubtype="0" fill="hold"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dissolve">
                                      <p:cBhvr>
                                        <p:cTn id="4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BF02C-59F3-C829-6DE1-3557726FEEB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0C01B41-84D5-18FB-AD43-A6AEEB6EDBB5}"/>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46</a:t>
            </a:fld>
            <a:endParaRPr lang="en-US" dirty="0"/>
          </a:p>
        </p:txBody>
      </p:sp>
      <p:sp>
        <p:nvSpPr>
          <p:cNvPr id="2" name="Title 1">
            <a:extLst>
              <a:ext uri="{FF2B5EF4-FFF2-40B4-BE49-F238E27FC236}">
                <a16:creationId xmlns:a16="http://schemas.microsoft.com/office/drawing/2014/main" id="{940626A3-C46B-4525-BDFA-8435AE3568AC}"/>
              </a:ext>
            </a:extLst>
          </p:cNvPr>
          <p:cNvSpPr>
            <a:spLocks noGrp="1"/>
          </p:cNvSpPr>
          <p:nvPr>
            <p:ph type="title"/>
          </p:nvPr>
        </p:nvSpPr>
        <p:spPr>
          <a:xfrm>
            <a:off x="2933700" y="568961"/>
            <a:ext cx="8420100" cy="1780860"/>
          </a:xfrm>
        </p:spPr>
        <p:txBody>
          <a:bodyPr/>
          <a:lstStyle/>
          <a:p>
            <a:r>
              <a:rPr lang="en-US" b="1" dirty="0"/>
              <a:t>Satan’s Dark Counterfeits</a:t>
            </a:r>
          </a:p>
        </p:txBody>
      </p:sp>
      <p:sp>
        <p:nvSpPr>
          <p:cNvPr id="24" name="Text Placeholder 2">
            <a:extLst>
              <a:ext uri="{FF2B5EF4-FFF2-40B4-BE49-F238E27FC236}">
                <a16:creationId xmlns:a16="http://schemas.microsoft.com/office/drawing/2014/main" id="{022943DD-66D2-85EA-6E86-9133109BB0A5}"/>
              </a:ext>
            </a:extLst>
          </p:cNvPr>
          <p:cNvSpPr txBox="1">
            <a:spLocks/>
          </p:cNvSpPr>
          <p:nvPr/>
        </p:nvSpPr>
        <p:spPr>
          <a:xfrm>
            <a:off x="0" y="2349820"/>
            <a:ext cx="11661422" cy="45081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dirty="0"/>
              <a:t>Identification of the Antichrist is highly speculative</a:t>
            </a:r>
          </a:p>
          <a:p>
            <a:pPr lvl="1" algn="just">
              <a:buFont typeface="Wingdings" pitchFamily="2" charset="2"/>
              <a:buChar char="Ø"/>
            </a:pPr>
            <a:r>
              <a:rPr lang="en-US" dirty="0"/>
              <a:t>Scripture only provides clues to his identity</a:t>
            </a:r>
          </a:p>
          <a:p>
            <a:pPr lvl="1" algn="just">
              <a:buFont typeface="Wingdings" pitchFamily="2" charset="2"/>
              <a:buChar char="Ø"/>
            </a:pPr>
            <a:endParaRPr lang="en-US" dirty="0"/>
          </a:p>
          <a:p>
            <a:pPr marL="457200" lvl="1" indent="0" algn="just">
              <a:buNone/>
            </a:pPr>
            <a:r>
              <a:rPr lang="en-US" dirty="0">
                <a:solidFill>
                  <a:schemeClr val="accent6">
                    <a:lumMod val="75000"/>
                  </a:schemeClr>
                </a:solidFill>
              </a:rPr>
              <a:t>“This calls for wisdom. Let the person who has insight calculate the number of the beast, for it is the number of a man. That number is 666.” </a:t>
            </a:r>
            <a:r>
              <a:rPr lang="en-US" dirty="0"/>
              <a:t>Revelation 13:18</a:t>
            </a:r>
          </a:p>
          <a:p>
            <a:pPr marL="457200" lvl="1" indent="0" algn="just">
              <a:buNone/>
            </a:pPr>
            <a:endParaRPr lang="en-US" dirty="0"/>
          </a:p>
          <a:p>
            <a:pPr lvl="1" algn="just">
              <a:buFont typeface="Wingdings" pitchFamily="2" charset="2"/>
              <a:buChar char="Ø"/>
            </a:pPr>
            <a:r>
              <a:rPr lang="en-US" dirty="0"/>
              <a:t>These clues will not be fully understandable until after he is revealed</a:t>
            </a:r>
          </a:p>
        </p:txBody>
      </p:sp>
      <p:sp>
        <p:nvSpPr>
          <p:cNvPr id="3" name="Text Placeholder 2">
            <a:extLst>
              <a:ext uri="{FF2B5EF4-FFF2-40B4-BE49-F238E27FC236}">
                <a16:creationId xmlns:a16="http://schemas.microsoft.com/office/drawing/2014/main" id="{22E92FA2-1824-8A26-0DDB-18B576A9E7BD}"/>
              </a:ext>
            </a:extLst>
          </p:cNvPr>
          <p:cNvSpPr txBox="1">
            <a:spLocks/>
          </p:cNvSpPr>
          <p:nvPr/>
        </p:nvSpPr>
        <p:spPr>
          <a:xfrm>
            <a:off x="2194725" y="5320145"/>
            <a:ext cx="7271972" cy="12551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3600" dirty="0">
                <a:solidFill>
                  <a:srgbClr val="0070C0"/>
                </a:solidFill>
              </a:rPr>
              <a:t>If this timeline holds true, the Antichrist must be alive today</a:t>
            </a:r>
          </a:p>
        </p:txBody>
      </p:sp>
    </p:spTree>
    <p:extLst>
      <p:ext uri="{BB962C8B-B14F-4D97-AF65-F5344CB8AC3E}">
        <p14:creationId xmlns:p14="http://schemas.microsoft.com/office/powerpoint/2010/main" val="93517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dissolv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dissolve">
                                      <p:cBhvr>
                                        <p:cTn id="12" dur="500"/>
                                        <p:tgtEl>
                                          <p:spTgt spid="24">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4">
                                            <p:txEl>
                                              <p:pRg st="3" end="3"/>
                                            </p:txEl>
                                          </p:spTgt>
                                        </p:tgtEl>
                                        <p:attrNameLst>
                                          <p:attrName>style.visibility</p:attrName>
                                        </p:attrNameLst>
                                      </p:cBhvr>
                                      <p:to>
                                        <p:strVal val="visible"/>
                                      </p:to>
                                    </p:set>
                                    <p:animEffect transition="in" filter="dissolve">
                                      <p:cBhvr>
                                        <p:cTn id="16" dur="500"/>
                                        <p:tgtEl>
                                          <p:spTgt spid="2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4">
                                            <p:txEl>
                                              <p:pRg st="5" end="5"/>
                                            </p:txEl>
                                          </p:spTgt>
                                        </p:tgtEl>
                                        <p:attrNameLst>
                                          <p:attrName>style.visibility</p:attrName>
                                        </p:attrNameLst>
                                      </p:cBhvr>
                                      <p:to>
                                        <p:strVal val="visible"/>
                                      </p:to>
                                    </p:set>
                                    <p:animEffect transition="in" filter="dissolve">
                                      <p:cBhvr>
                                        <p:cTn id="21" dur="500"/>
                                        <p:tgtEl>
                                          <p:spTgt spid="2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9B552-7DE6-4043-1C86-27A0EE07B3C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61AFCE-7DE7-333A-2C29-DC50C1F2BB7D}"/>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47</a:t>
            </a:fld>
            <a:endParaRPr lang="en-US" dirty="0"/>
          </a:p>
        </p:txBody>
      </p:sp>
      <p:sp>
        <p:nvSpPr>
          <p:cNvPr id="2" name="Title 1">
            <a:extLst>
              <a:ext uri="{FF2B5EF4-FFF2-40B4-BE49-F238E27FC236}">
                <a16:creationId xmlns:a16="http://schemas.microsoft.com/office/drawing/2014/main" id="{0A82F3E4-7D64-8B35-8723-7DC7F6F3B560}"/>
              </a:ext>
            </a:extLst>
          </p:cNvPr>
          <p:cNvSpPr>
            <a:spLocks noGrp="1"/>
          </p:cNvSpPr>
          <p:nvPr>
            <p:ph type="title"/>
          </p:nvPr>
        </p:nvSpPr>
        <p:spPr>
          <a:xfrm>
            <a:off x="2933700" y="568961"/>
            <a:ext cx="8420100" cy="1780860"/>
          </a:xfrm>
        </p:spPr>
        <p:txBody>
          <a:bodyPr/>
          <a:lstStyle/>
          <a:p>
            <a:r>
              <a:rPr lang="en-US" b="1" dirty="0"/>
              <a:t>Satan’s Dark Counterfeits</a:t>
            </a:r>
          </a:p>
        </p:txBody>
      </p:sp>
      <p:sp>
        <p:nvSpPr>
          <p:cNvPr id="24" name="Text Placeholder 2">
            <a:extLst>
              <a:ext uri="{FF2B5EF4-FFF2-40B4-BE49-F238E27FC236}">
                <a16:creationId xmlns:a16="http://schemas.microsoft.com/office/drawing/2014/main" id="{20C9BCA1-2D81-2A0D-833D-2BC6F5FE1C51}"/>
              </a:ext>
            </a:extLst>
          </p:cNvPr>
          <p:cNvSpPr txBox="1">
            <a:spLocks/>
          </p:cNvSpPr>
          <p:nvPr/>
        </p:nvSpPr>
        <p:spPr>
          <a:xfrm>
            <a:off x="0" y="2349820"/>
            <a:ext cx="11661422" cy="45081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dirty="0"/>
              <a:t>The Antichrist will not be revealed until after the Rapture of the Church</a:t>
            </a:r>
          </a:p>
          <a:p>
            <a:pPr marL="457200" lvl="1" indent="0" algn="just">
              <a:buNone/>
            </a:pPr>
            <a:endParaRPr lang="en-US" dirty="0"/>
          </a:p>
          <a:p>
            <a:pPr marL="457200" lvl="1" indent="0" algn="just">
              <a:buNone/>
            </a:pPr>
            <a:r>
              <a:rPr lang="en-US" dirty="0">
                <a:solidFill>
                  <a:srgbClr val="C00000"/>
                </a:solidFill>
              </a:rPr>
              <a:t> </a:t>
            </a:r>
            <a:r>
              <a:rPr lang="en-US" dirty="0">
                <a:solidFill>
                  <a:schemeClr val="accent6">
                    <a:lumMod val="75000"/>
                  </a:schemeClr>
                </a:solidFill>
              </a:rPr>
              <a:t>“Don’t let anyone deceive you in any way, for that day will not come until the rebellion occurs and the man of lawlessness is revealed, the man doomed to destruction…And now you know what is holding him back, so that he may be revealed at the proper time.  For the secret power of lawlessness is already at work; </a:t>
            </a:r>
            <a:r>
              <a:rPr lang="en-US" b="1" dirty="0">
                <a:solidFill>
                  <a:schemeClr val="accent6">
                    <a:lumMod val="75000"/>
                  </a:schemeClr>
                </a:solidFill>
              </a:rPr>
              <a:t>but the one who now holds it back will continue to do so till he is taken out of the way.  And then the lawless one will be revealed.</a:t>
            </a:r>
            <a:r>
              <a:rPr lang="en-US" dirty="0">
                <a:solidFill>
                  <a:schemeClr val="accent6">
                    <a:lumMod val="75000"/>
                  </a:schemeClr>
                </a:solidFill>
              </a:rPr>
              <a:t>” </a:t>
            </a:r>
            <a:r>
              <a:rPr lang="en-US" sz="2400" dirty="0"/>
              <a:t>2 Thessalonians 2:3,6-8</a:t>
            </a:r>
          </a:p>
        </p:txBody>
      </p:sp>
      <p:sp>
        <p:nvSpPr>
          <p:cNvPr id="3" name="Text Placeholder 2">
            <a:extLst>
              <a:ext uri="{FF2B5EF4-FFF2-40B4-BE49-F238E27FC236}">
                <a16:creationId xmlns:a16="http://schemas.microsoft.com/office/drawing/2014/main" id="{A04BA09A-9D1D-5590-7C9B-540385244F5C}"/>
              </a:ext>
            </a:extLst>
          </p:cNvPr>
          <p:cNvSpPr txBox="1">
            <a:spLocks/>
          </p:cNvSpPr>
          <p:nvPr/>
        </p:nvSpPr>
        <p:spPr>
          <a:xfrm>
            <a:off x="1275249" y="5300314"/>
            <a:ext cx="9110924" cy="12385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3600" dirty="0">
                <a:solidFill>
                  <a:srgbClr val="0070C0"/>
                </a:solidFill>
              </a:rPr>
              <a:t>The Holy Spirit is the restrainer who will be removed with the rapture of the church</a:t>
            </a:r>
          </a:p>
        </p:txBody>
      </p:sp>
    </p:spTree>
    <p:extLst>
      <p:ext uri="{BB962C8B-B14F-4D97-AF65-F5344CB8AC3E}">
        <p14:creationId xmlns:p14="http://schemas.microsoft.com/office/powerpoint/2010/main" val="235467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dissolve">
                                      <p:cBhvr>
                                        <p:cTn id="7" dur="500"/>
                                        <p:tgtEl>
                                          <p:spTgt spid="2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animEffect transition="in" filter="dissolve">
                                      <p:cBhvr>
                                        <p:cTn id="11" dur="500"/>
                                        <p:tgtEl>
                                          <p:spTgt spid="2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FB249-BDD2-B323-0573-CB0636C630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26756-788A-9EAF-40B8-3DC21B566BA9}"/>
              </a:ext>
            </a:extLst>
          </p:cNvPr>
          <p:cNvSpPr>
            <a:spLocks noGrp="1"/>
          </p:cNvSpPr>
          <p:nvPr>
            <p:ph type="ctrTitle"/>
          </p:nvPr>
        </p:nvSpPr>
        <p:spPr>
          <a:xfrm>
            <a:off x="6991350" y="487018"/>
            <a:ext cx="4179570" cy="3377354"/>
          </a:xfrm>
        </p:spPr>
        <p:txBody>
          <a:bodyPr/>
          <a:lstStyle/>
          <a:p>
            <a:r>
              <a:rPr lang="en-US" dirty="0"/>
              <a:t>When will the Rapture occur?</a:t>
            </a:r>
          </a:p>
        </p:txBody>
      </p:sp>
    </p:spTree>
    <p:extLst>
      <p:ext uri="{BB962C8B-B14F-4D97-AF65-F5344CB8AC3E}">
        <p14:creationId xmlns:p14="http://schemas.microsoft.com/office/powerpoint/2010/main" val="210491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FA025-4D9A-D5F2-D139-3E7C3D47BBA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7F476-BBCD-A2B3-A9CC-2E71108C556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49</a:t>
            </a:fld>
            <a:endParaRPr lang="en-US" dirty="0"/>
          </a:p>
        </p:txBody>
      </p:sp>
      <p:sp>
        <p:nvSpPr>
          <p:cNvPr id="2" name="Title 1">
            <a:extLst>
              <a:ext uri="{FF2B5EF4-FFF2-40B4-BE49-F238E27FC236}">
                <a16:creationId xmlns:a16="http://schemas.microsoft.com/office/drawing/2014/main" id="{6A59ED18-DF4A-170E-8CA7-34D81EE0A2EE}"/>
              </a:ext>
            </a:extLst>
          </p:cNvPr>
          <p:cNvSpPr>
            <a:spLocks noGrp="1"/>
          </p:cNvSpPr>
          <p:nvPr>
            <p:ph type="title"/>
          </p:nvPr>
        </p:nvSpPr>
        <p:spPr>
          <a:xfrm>
            <a:off x="2933700" y="568961"/>
            <a:ext cx="8420100" cy="1780860"/>
          </a:xfrm>
        </p:spPr>
        <p:txBody>
          <a:bodyPr/>
          <a:lstStyle/>
          <a:p>
            <a:r>
              <a:rPr lang="en-US" b="1" dirty="0"/>
              <a:t>The date and time of the rapture is unknown</a:t>
            </a:r>
          </a:p>
        </p:txBody>
      </p:sp>
      <p:sp>
        <p:nvSpPr>
          <p:cNvPr id="3" name="Text Placeholder 2">
            <a:extLst>
              <a:ext uri="{FF2B5EF4-FFF2-40B4-BE49-F238E27FC236}">
                <a16:creationId xmlns:a16="http://schemas.microsoft.com/office/drawing/2014/main" id="{DCF475F3-8572-25AA-7B15-4177C707CE99}"/>
              </a:ext>
            </a:extLst>
          </p:cNvPr>
          <p:cNvSpPr txBox="1">
            <a:spLocks/>
          </p:cNvSpPr>
          <p:nvPr/>
        </p:nvSpPr>
        <p:spPr>
          <a:xfrm>
            <a:off x="0" y="2349820"/>
            <a:ext cx="11661422" cy="39392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dirty="0"/>
              <a:t>Many believe that the rapture will occur on the Feast of Trumpets, but scripture doesn’t support this</a:t>
            </a:r>
          </a:p>
          <a:p>
            <a:pPr marL="914400" lvl="2" indent="0" algn="just">
              <a:buNone/>
            </a:pPr>
            <a:r>
              <a:rPr lang="en-US" sz="2400" dirty="0">
                <a:solidFill>
                  <a:srgbClr val="C00000"/>
                </a:solidFill>
              </a:rPr>
              <a:t>“But about that day or hour no one knows, not even the angels in heaven, nor the Son, but only the Father.”  </a:t>
            </a:r>
            <a:r>
              <a:rPr lang="en-US" sz="2400" dirty="0"/>
              <a:t>Matthew 24:36</a:t>
            </a:r>
            <a:endParaRPr lang="en-US" sz="2400" dirty="0">
              <a:solidFill>
                <a:srgbClr val="0070C0"/>
              </a:solidFill>
            </a:endParaRPr>
          </a:p>
          <a:p>
            <a:pPr lvl="1" algn="just">
              <a:buFont typeface="Wingdings" pitchFamily="2" charset="2"/>
              <a:buChar char="Ø"/>
            </a:pPr>
            <a:r>
              <a:rPr lang="en-US" dirty="0"/>
              <a:t>The rapture is imminent and without preconditions</a:t>
            </a:r>
          </a:p>
          <a:p>
            <a:pPr marL="914400" lvl="2" indent="0" algn="just">
              <a:buNone/>
            </a:pPr>
            <a:r>
              <a:rPr lang="en-US" sz="2400" dirty="0">
                <a:solidFill>
                  <a:srgbClr val="C00000"/>
                </a:solidFill>
              </a:rPr>
              <a:t>“As it was in the days of Noah, so it will be at the coming of the Son of Man.  For in the days before the flood, people were eating and drinking, marrying and giving in marriage, up to the day Noah entered the ark; and they knew nothing about what would happen until the flood came and took them all away. That is how it will be at the coming of the Son of Man.”  </a:t>
            </a:r>
            <a:r>
              <a:rPr lang="en-US" sz="2400" dirty="0"/>
              <a:t>Matthew 24:37-39</a:t>
            </a:r>
          </a:p>
          <a:p>
            <a:pPr marL="457200" lvl="1" indent="0" algn="just">
              <a:buNone/>
            </a:pPr>
            <a:endParaRPr lang="en-US" sz="2200" dirty="0"/>
          </a:p>
          <a:p>
            <a:pPr lvl="1" algn="just">
              <a:buFont typeface="Wingdings" pitchFamily="2" charset="2"/>
              <a:buChar char="Ø"/>
            </a:pPr>
            <a:endParaRPr lang="en-US" sz="2200" dirty="0"/>
          </a:p>
        </p:txBody>
      </p:sp>
    </p:spTree>
    <p:extLst>
      <p:ext uri="{BB962C8B-B14F-4D97-AF65-F5344CB8AC3E}">
        <p14:creationId xmlns:p14="http://schemas.microsoft.com/office/powerpoint/2010/main" val="70105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0AF09-833B-D673-42F0-B0844234D56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14E220D-EB7C-4B02-A4C8-E38769C6B18A}"/>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a:t>
            </a:fld>
            <a:endParaRPr lang="en-US" dirty="0"/>
          </a:p>
        </p:txBody>
      </p:sp>
      <p:sp>
        <p:nvSpPr>
          <p:cNvPr id="2" name="Title 1">
            <a:extLst>
              <a:ext uri="{FF2B5EF4-FFF2-40B4-BE49-F238E27FC236}">
                <a16:creationId xmlns:a16="http://schemas.microsoft.com/office/drawing/2014/main" id="{871B2A9C-FE31-3CF9-E9FE-01246AB54803}"/>
              </a:ext>
            </a:extLst>
          </p:cNvPr>
          <p:cNvSpPr>
            <a:spLocks noGrp="1"/>
          </p:cNvSpPr>
          <p:nvPr>
            <p:ph type="title"/>
          </p:nvPr>
        </p:nvSpPr>
        <p:spPr>
          <a:xfrm>
            <a:off x="2933700" y="568961"/>
            <a:ext cx="8420100" cy="1780860"/>
          </a:xfrm>
        </p:spPr>
        <p:txBody>
          <a:bodyPr/>
          <a:lstStyle/>
          <a:p>
            <a:r>
              <a:rPr lang="en-US" b="1" dirty="0"/>
              <a:t>Never take prophetic analysis at face value</a:t>
            </a:r>
          </a:p>
        </p:txBody>
      </p:sp>
      <p:sp>
        <p:nvSpPr>
          <p:cNvPr id="3" name="Text Placeholder 2">
            <a:extLst>
              <a:ext uri="{FF2B5EF4-FFF2-40B4-BE49-F238E27FC236}">
                <a16:creationId xmlns:a16="http://schemas.microsoft.com/office/drawing/2014/main" id="{09513E3F-EC17-162A-7C16-9A15E77FDC3E}"/>
              </a:ext>
            </a:extLst>
          </p:cNvPr>
          <p:cNvSpPr txBox="1">
            <a:spLocks/>
          </p:cNvSpPr>
          <p:nvPr/>
        </p:nvSpPr>
        <p:spPr>
          <a:xfrm>
            <a:off x="0" y="2349820"/>
            <a:ext cx="11661422" cy="27848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dirty="0"/>
              <a:t>Interpreting biblical prophecy is like looking through a glass of water</a:t>
            </a:r>
          </a:p>
          <a:p>
            <a:pPr lvl="2" algn="just">
              <a:buFont typeface="Wingdings" pitchFamily="2" charset="2"/>
              <a:buChar char="Ø"/>
            </a:pPr>
            <a:r>
              <a:rPr lang="en-US" sz="2400" dirty="0"/>
              <a:t>Even if the water is clear, the image is always distorted</a:t>
            </a:r>
          </a:p>
          <a:p>
            <a:pPr lvl="2" algn="just">
              <a:buFont typeface="Wingdings" pitchFamily="2" charset="2"/>
              <a:buChar char="Ø"/>
            </a:pPr>
            <a:r>
              <a:rPr lang="en-US" sz="2400" dirty="0"/>
              <a:t>God will do things at His appointed time, which may or may not be revealed</a:t>
            </a:r>
          </a:p>
          <a:p>
            <a:pPr lvl="1" algn="just">
              <a:buFont typeface="Wingdings" pitchFamily="2" charset="2"/>
              <a:buChar char="Ø"/>
            </a:pPr>
            <a:endParaRPr lang="en-US" dirty="0"/>
          </a:p>
          <a:p>
            <a:pPr lvl="1" algn="just">
              <a:buFont typeface="Wingdings" pitchFamily="2" charset="2"/>
              <a:buChar char="Ø"/>
            </a:pPr>
            <a:r>
              <a:rPr lang="en-US" dirty="0"/>
              <a:t>Paul says to test all things (1 Thessalonians 5:21-22)</a:t>
            </a:r>
          </a:p>
          <a:p>
            <a:pPr lvl="2" algn="just">
              <a:buFont typeface="Wingdings" pitchFamily="2" charset="2"/>
              <a:buChar char="Ø"/>
            </a:pPr>
            <a:r>
              <a:rPr lang="en-US" sz="2400" dirty="0"/>
              <a:t>While based on scripture, if any interpretation, assumption, or conclusion is incorrect, the house of cards falls</a:t>
            </a:r>
          </a:p>
          <a:p>
            <a:pPr lvl="1" algn="just">
              <a:buFont typeface="Wingdings" pitchFamily="2" charset="2"/>
              <a:buChar char="Ø"/>
            </a:pPr>
            <a:endParaRPr lang="en-US" sz="2800" dirty="0"/>
          </a:p>
        </p:txBody>
      </p:sp>
      <p:sp>
        <p:nvSpPr>
          <p:cNvPr id="4" name="Text Placeholder 2">
            <a:extLst>
              <a:ext uri="{FF2B5EF4-FFF2-40B4-BE49-F238E27FC236}">
                <a16:creationId xmlns:a16="http://schemas.microsoft.com/office/drawing/2014/main" id="{746A66CD-828E-FB1E-D951-5C2AEDDE6D3D}"/>
              </a:ext>
            </a:extLst>
          </p:cNvPr>
          <p:cNvSpPr txBox="1">
            <a:spLocks/>
          </p:cNvSpPr>
          <p:nvPr/>
        </p:nvSpPr>
        <p:spPr>
          <a:xfrm>
            <a:off x="449818" y="5314371"/>
            <a:ext cx="10761785" cy="104197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3600" dirty="0">
                <a:solidFill>
                  <a:srgbClr val="0070C0"/>
                </a:solidFill>
              </a:rPr>
              <a:t>Independently study God’s word, do research, and ask for God’s wisdom and guidance through prayer</a:t>
            </a:r>
          </a:p>
          <a:p>
            <a:pPr marL="457200" lvl="1" indent="0" algn="ctr">
              <a:buNone/>
            </a:pPr>
            <a:endParaRPr lang="en-US" sz="3600" dirty="0">
              <a:solidFill>
                <a:srgbClr val="0070C0"/>
              </a:solidFill>
            </a:endParaRPr>
          </a:p>
        </p:txBody>
      </p:sp>
    </p:spTree>
    <p:extLst>
      <p:ext uri="{BB962C8B-B14F-4D97-AF65-F5344CB8AC3E}">
        <p14:creationId xmlns:p14="http://schemas.microsoft.com/office/powerpoint/2010/main" val="396094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06E9E-ADA7-172D-042E-49EA3E52FE1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A511695-E896-C080-0079-2C1F63241A4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50</a:t>
            </a:fld>
            <a:endParaRPr lang="en-US" dirty="0"/>
          </a:p>
        </p:txBody>
      </p:sp>
      <p:sp>
        <p:nvSpPr>
          <p:cNvPr id="2" name="Title 1">
            <a:extLst>
              <a:ext uri="{FF2B5EF4-FFF2-40B4-BE49-F238E27FC236}">
                <a16:creationId xmlns:a16="http://schemas.microsoft.com/office/drawing/2014/main" id="{0EC56586-4FEA-62F8-0D34-02F62F6F2765}"/>
              </a:ext>
            </a:extLst>
          </p:cNvPr>
          <p:cNvSpPr>
            <a:spLocks noGrp="1"/>
          </p:cNvSpPr>
          <p:nvPr>
            <p:ph type="title"/>
          </p:nvPr>
        </p:nvSpPr>
        <p:spPr>
          <a:xfrm>
            <a:off x="2933700" y="568961"/>
            <a:ext cx="8420100" cy="1780860"/>
          </a:xfrm>
        </p:spPr>
        <p:txBody>
          <a:bodyPr/>
          <a:lstStyle/>
          <a:p>
            <a:r>
              <a:rPr lang="en-US" b="1" dirty="0"/>
              <a:t>The date and time of the rapture is unknown</a:t>
            </a:r>
          </a:p>
        </p:txBody>
      </p:sp>
      <p:sp>
        <p:nvSpPr>
          <p:cNvPr id="3" name="Text Placeholder 2">
            <a:extLst>
              <a:ext uri="{FF2B5EF4-FFF2-40B4-BE49-F238E27FC236}">
                <a16:creationId xmlns:a16="http://schemas.microsoft.com/office/drawing/2014/main" id="{96E3A2F7-2A6E-F9CD-722C-E4D9FE4693F7}"/>
              </a:ext>
            </a:extLst>
          </p:cNvPr>
          <p:cNvSpPr txBox="1">
            <a:spLocks/>
          </p:cNvSpPr>
          <p:nvPr/>
        </p:nvSpPr>
        <p:spPr>
          <a:xfrm>
            <a:off x="0" y="2349820"/>
            <a:ext cx="11661422" cy="43716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dirty="0"/>
              <a:t>The rapture must be before the Tribulation:</a:t>
            </a:r>
          </a:p>
          <a:p>
            <a:pPr marL="914400" lvl="2" indent="0" algn="just">
              <a:buNone/>
            </a:pPr>
            <a:r>
              <a:rPr lang="en-US" sz="2400" dirty="0">
                <a:solidFill>
                  <a:srgbClr val="C00000"/>
                </a:solidFill>
              </a:rPr>
              <a:t>“Since you have kept my command to endure patiently, I will also keep you </a:t>
            </a:r>
            <a:r>
              <a:rPr lang="en-US" sz="2400" b="1" i="1" u="sng" dirty="0">
                <a:solidFill>
                  <a:srgbClr val="FF0000"/>
                </a:solidFill>
              </a:rPr>
              <a:t>from</a:t>
            </a:r>
            <a:r>
              <a:rPr lang="en-US" sz="2400" dirty="0">
                <a:solidFill>
                  <a:srgbClr val="C00000"/>
                </a:solidFill>
              </a:rPr>
              <a:t> the hour of trial that is going to come on the whole world to test the inhabitants of the earth.”  </a:t>
            </a:r>
            <a:r>
              <a:rPr lang="en-US" sz="2400" dirty="0"/>
              <a:t>Revelation 3:10</a:t>
            </a:r>
          </a:p>
          <a:p>
            <a:pPr marL="914400" lvl="2" indent="0" algn="just">
              <a:buNone/>
            </a:pPr>
            <a:endParaRPr lang="en-US" sz="2400" dirty="0">
              <a:solidFill>
                <a:schemeClr val="accent6">
                  <a:lumMod val="75000"/>
                </a:schemeClr>
              </a:solidFill>
            </a:endParaRPr>
          </a:p>
          <a:p>
            <a:pPr marL="914400" lvl="2" indent="0" algn="just">
              <a:buNone/>
            </a:pPr>
            <a:r>
              <a:rPr lang="en-US" sz="2400" dirty="0">
                <a:solidFill>
                  <a:schemeClr val="accent6">
                    <a:lumMod val="75000"/>
                  </a:schemeClr>
                </a:solidFill>
              </a:rPr>
              <a:t>“Wait for his Son from heaven, whom he raised from the dead—Jesus, who rescues us </a:t>
            </a:r>
            <a:r>
              <a:rPr lang="en-US" sz="2400" b="1" i="1" u="sng" dirty="0">
                <a:solidFill>
                  <a:schemeClr val="accent6">
                    <a:lumMod val="75000"/>
                  </a:schemeClr>
                </a:solidFill>
              </a:rPr>
              <a:t>from</a:t>
            </a:r>
            <a:r>
              <a:rPr lang="en-US" sz="2400" dirty="0">
                <a:solidFill>
                  <a:schemeClr val="accent6">
                    <a:lumMod val="75000"/>
                  </a:schemeClr>
                </a:solidFill>
              </a:rPr>
              <a:t> the coming wrath.” </a:t>
            </a:r>
            <a:r>
              <a:rPr lang="en-US" sz="2400" dirty="0"/>
              <a:t>1 Thessalonians 1:10</a:t>
            </a:r>
          </a:p>
          <a:p>
            <a:pPr marL="914400" lvl="2" indent="0" algn="just">
              <a:buNone/>
            </a:pPr>
            <a:endParaRPr lang="en-US" sz="2400" dirty="0">
              <a:solidFill>
                <a:schemeClr val="accent6">
                  <a:lumMod val="75000"/>
                </a:schemeClr>
              </a:solidFill>
            </a:endParaRPr>
          </a:p>
          <a:p>
            <a:pPr marL="914400" lvl="2" indent="0" algn="just">
              <a:buNone/>
            </a:pPr>
            <a:r>
              <a:rPr lang="en-US" sz="2400" dirty="0">
                <a:solidFill>
                  <a:schemeClr val="accent6">
                    <a:lumMod val="75000"/>
                  </a:schemeClr>
                </a:solidFill>
              </a:rPr>
              <a:t>“Since we have now been justified by his blood, how much more shall we be saved </a:t>
            </a:r>
            <a:r>
              <a:rPr lang="en-US" sz="2400" b="1" i="1" u="sng" dirty="0">
                <a:solidFill>
                  <a:schemeClr val="accent6">
                    <a:lumMod val="75000"/>
                  </a:schemeClr>
                </a:solidFill>
              </a:rPr>
              <a:t>from</a:t>
            </a:r>
            <a:r>
              <a:rPr lang="en-US" sz="2400" dirty="0">
                <a:solidFill>
                  <a:schemeClr val="accent6">
                    <a:lumMod val="75000"/>
                  </a:schemeClr>
                </a:solidFill>
              </a:rPr>
              <a:t> God’s wrath through him!” </a:t>
            </a:r>
            <a:r>
              <a:rPr lang="en-US" sz="2400" dirty="0"/>
              <a:t>Romans 5:9</a:t>
            </a:r>
          </a:p>
        </p:txBody>
      </p:sp>
    </p:spTree>
    <p:extLst>
      <p:ext uri="{BB962C8B-B14F-4D97-AF65-F5344CB8AC3E}">
        <p14:creationId xmlns:p14="http://schemas.microsoft.com/office/powerpoint/2010/main" val="72554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CAECA-337B-A1AE-CB35-276BA9EF3AE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0004487-7195-8627-AB78-08E2BEEE493F}"/>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51</a:t>
            </a:fld>
            <a:endParaRPr lang="en-US" dirty="0"/>
          </a:p>
        </p:txBody>
      </p:sp>
      <p:sp>
        <p:nvSpPr>
          <p:cNvPr id="2" name="Title 1">
            <a:extLst>
              <a:ext uri="{FF2B5EF4-FFF2-40B4-BE49-F238E27FC236}">
                <a16:creationId xmlns:a16="http://schemas.microsoft.com/office/drawing/2014/main" id="{85A90F69-AF39-1AF4-419B-E2BEE65D29BF}"/>
              </a:ext>
            </a:extLst>
          </p:cNvPr>
          <p:cNvSpPr>
            <a:spLocks noGrp="1"/>
          </p:cNvSpPr>
          <p:nvPr>
            <p:ph type="title"/>
          </p:nvPr>
        </p:nvSpPr>
        <p:spPr>
          <a:xfrm>
            <a:off x="2933700" y="568961"/>
            <a:ext cx="8420100" cy="1780860"/>
          </a:xfrm>
        </p:spPr>
        <p:txBody>
          <a:bodyPr/>
          <a:lstStyle/>
          <a:p>
            <a:r>
              <a:rPr lang="en-US" b="1" dirty="0"/>
              <a:t>The date and time of the rapture is unknown</a:t>
            </a:r>
          </a:p>
        </p:txBody>
      </p:sp>
      <p:sp>
        <p:nvSpPr>
          <p:cNvPr id="3" name="Text Placeholder 2">
            <a:extLst>
              <a:ext uri="{FF2B5EF4-FFF2-40B4-BE49-F238E27FC236}">
                <a16:creationId xmlns:a16="http://schemas.microsoft.com/office/drawing/2014/main" id="{E44E53CF-58B3-3D39-25D8-13A88D903335}"/>
              </a:ext>
            </a:extLst>
          </p:cNvPr>
          <p:cNvSpPr txBox="1">
            <a:spLocks/>
          </p:cNvSpPr>
          <p:nvPr/>
        </p:nvSpPr>
        <p:spPr>
          <a:xfrm>
            <a:off x="0" y="2349820"/>
            <a:ext cx="11661422" cy="43716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dirty="0"/>
              <a:t>The rapture must be before the Gog and Magog war and Israel’s spiritual awakening:</a:t>
            </a:r>
          </a:p>
          <a:p>
            <a:pPr marL="914400" lvl="2" indent="0" algn="just">
              <a:buNone/>
            </a:pPr>
            <a:endParaRPr lang="en-US" sz="2400" dirty="0">
              <a:solidFill>
                <a:srgbClr val="C00000"/>
              </a:solidFill>
            </a:endParaRPr>
          </a:p>
          <a:p>
            <a:pPr marL="914400" lvl="2" indent="0" algn="just">
              <a:buNone/>
            </a:pPr>
            <a:r>
              <a:rPr lang="en-US" sz="2400" dirty="0">
                <a:solidFill>
                  <a:schemeClr val="accent6">
                    <a:lumMod val="75000"/>
                  </a:schemeClr>
                </a:solidFill>
              </a:rPr>
              <a:t>“I do not want you to be ignorant of this mystery, brothers and sisters, so that you may not be conceited: </a:t>
            </a:r>
            <a:r>
              <a:rPr lang="en-US" sz="2400" b="1" dirty="0">
                <a:solidFill>
                  <a:schemeClr val="accent6">
                    <a:lumMod val="75000"/>
                  </a:schemeClr>
                </a:solidFill>
              </a:rPr>
              <a:t>Israel has experienced a hardening in part until the full number of the Gentiles has come in</a:t>
            </a:r>
            <a:r>
              <a:rPr lang="en-US" sz="2400" dirty="0">
                <a:solidFill>
                  <a:schemeClr val="accent6">
                    <a:lumMod val="75000"/>
                  </a:schemeClr>
                </a:solidFill>
              </a:rPr>
              <a:t>, and in this way all Israel will be saved.” </a:t>
            </a:r>
            <a:r>
              <a:rPr lang="en-US" sz="2400" dirty="0">
                <a:solidFill>
                  <a:srgbClr val="C00000"/>
                </a:solidFill>
              </a:rPr>
              <a:t> </a:t>
            </a:r>
            <a:r>
              <a:rPr lang="en-US" sz="2400" dirty="0"/>
              <a:t>Romans 11:25-26</a:t>
            </a:r>
          </a:p>
        </p:txBody>
      </p:sp>
      <p:sp>
        <p:nvSpPr>
          <p:cNvPr id="4" name="Text Placeholder 2">
            <a:extLst>
              <a:ext uri="{FF2B5EF4-FFF2-40B4-BE49-F238E27FC236}">
                <a16:creationId xmlns:a16="http://schemas.microsoft.com/office/drawing/2014/main" id="{FDE9B63C-0FEE-B1A5-5B53-C41155BF4B3C}"/>
              </a:ext>
            </a:extLst>
          </p:cNvPr>
          <p:cNvSpPr txBox="1">
            <a:spLocks/>
          </p:cNvSpPr>
          <p:nvPr/>
        </p:nvSpPr>
        <p:spPr>
          <a:xfrm>
            <a:off x="3078610" y="5270268"/>
            <a:ext cx="5504201" cy="130500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3600" dirty="0">
                <a:solidFill>
                  <a:srgbClr val="0070C0"/>
                </a:solidFill>
              </a:rPr>
              <a:t>There are no preconditions for the rapture to occur</a:t>
            </a:r>
          </a:p>
        </p:txBody>
      </p:sp>
    </p:spTree>
    <p:extLst>
      <p:ext uri="{BB962C8B-B14F-4D97-AF65-F5344CB8AC3E}">
        <p14:creationId xmlns:p14="http://schemas.microsoft.com/office/powerpoint/2010/main" val="188279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0CD55-2E7C-09BE-E105-4E225F4740E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BC2D709-1FAD-A242-E243-956003C6F1DF}"/>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52</a:t>
            </a:fld>
            <a:endParaRPr lang="en-US" dirty="0"/>
          </a:p>
        </p:txBody>
      </p:sp>
      <p:sp>
        <p:nvSpPr>
          <p:cNvPr id="2" name="Title 1">
            <a:extLst>
              <a:ext uri="{FF2B5EF4-FFF2-40B4-BE49-F238E27FC236}">
                <a16:creationId xmlns:a16="http://schemas.microsoft.com/office/drawing/2014/main" id="{585A12C0-1CB2-88D9-5D9C-262ED044FE84}"/>
              </a:ext>
            </a:extLst>
          </p:cNvPr>
          <p:cNvSpPr>
            <a:spLocks noGrp="1"/>
          </p:cNvSpPr>
          <p:nvPr>
            <p:ph type="title"/>
          </p:nvPr>
        </p:nvSpPr>
        <p:spPr>
          <a:xfrm>
            <a:off x="2933700" y="568961"/>
            <a:ext cx="8420100" cy="1780860"/>
          </a:xfrm>
        </p:spPr>
        <p:txBody>
          <a:bodyPr/>
          <a:lstStyle/>
          <a:p>
            <a:r>
              <a:rPr lang="en-US" b="1" dirty="0"/>
              <a:t>the rapture is imminent</a:t>
            </a:r>
          </a:p>
        </p:txBody>
      </p:sp>
      <p:sp>
        <p:nvSpPr>
          <p:cNvPr id="4" name="TextBox 3">
            <a:extLst>
              <a:ext uri="{FF2B5EF4-FFF2-40B4-BE49-F238E27FC236}">
                <a16:creationId xmlns:a16="http://schemas.microsoft.com/office/drawing/2014/main" id="{6DE71ED2-DB7D-6DEA-9612-C10FA6214F3C}"/>
              </a:ext>
            </a:extLst>
          </p:cNvPr>
          <p:cNvSpPr txBox="1"/>
          <p:nvPr/>
        </p:nvSpPr>
        <p:spPr>
          <a:xfrm>
            <a:off x="688622" y="4373647"/>
            <a:ext cx="10241280" cy="246888"/>
          </a:xfrm>
          <a:prstGeom prst="rect">
            <a:avLst/>
          </a:prstGeom>
          <a:pattFill prst="pct20">
            <a:fgClr>
              <a:schemeClr val="tx1"/>
            </a:fgClr>
            <a:bgClr>
              <a:schemeClr val="bg1"/>
            </a:bgClr>
          </a:pattFill>
          <a:ln>
            <a:solidFill>
              <a:schemeClr val="tx1"/>
            </a:solidFill>
          </a:ln>
        </p:spPr>
        <p:txBody>
          <a:bodyPr wrap="square" rtlCol="0">
            <a:spAutoFit/>
          </a:bodyPr>
          <a:lstStyle/>
          <a:p>
            <a:pPr algn="ctr"/>
            <a:endParaRPr lang="en-US" sz="1000" dirty="0"/>
          </a:p>
        </p:txBody>
      </p:sp>
      <p:grpSp>
        <p:nvGrpSpPr>
          <p:cNvPr id="13" name="Group 12">
            <a:extLst>
              <a:ext uri="{FF2B5EF4-FFF2-40B4-BE49-F238E27FC236}">
                <a16:creationId xmlns:a16="http://schemas.microsoft.com/office/drawing/2014/main" id="{2B17DC04-2155-567A-D0B7-38EBA99932DC}"/>
              </a:ext>
            </a:extLst>
          </p:cNvPr>
          <p:cNvGrpSpPr/>
          <p:nvPr/>
        </p:nvGrpSpPr>
        <p:grpSpPr>
          <a:xfrm>
            <a:off x="7543799" y="3429784"/>
            <a:ext cx="3476364" cy="3117837"/>
            <a:chOff x="7543799" y="3429784"/>
            <a:chExt cx="3476364" cy="3117837"/>
          </a:xfrm>
        </p:grpSpPr>
        <p:grpSp>
          <p:nvGrpSpPr>
            <p:cNvPr id="51" name="Group 50">
              <a:extLst>
                <a:ext uri="{FF2B5EF4-FFF2-40B4-BE49-F238E27FC236}">
                  <a16:creationId xmlns:a16="http://schemas.microsoft.com/office/drawing/2014/main" id="{C15BC9CA-867B-D0B9-3DFB-5C8A295CCA6B}"/>
                </a:ext>
              </a:extLst>
            </p:cNvPr>
            <p:cNvGrpSpPr/>
            <p:nvPr/>
          </p:nvGrpSpPr>
          <p:grpSpPr>
            <a:xfrm>
              <a:off x="10947011" y="3429784"/>
              <a:ext cx="73152" cy="1374559"/>
              <a:chOff x="11661422" y="3572664"/>
              <a:chExt cx="73152" cy="1374559"/>
            </a:xfrm>
          </p:grpSpPr>
          <p:sp>
            <p:nvSpPr>
              <p:cNvPr id="11" name="Rectangle 10">
                <a:extLst>
                  <a:ext uri="{FF2B5EF4-FFF2-40B4-BE49-F238E27FC236}">
                    <a16:creationId xmlns:a16="http://schemas.microsoft.com/office/drawing/2014/main" id="{9EE4E897-16F9-9B82-7FB5-A910636D7338}"/>
                  </a:ext>
                </a:extLst>
              </p:cNvPr>
              <p:cNvSpPr/>
              <p:nvPr/>
            </p:nvSpPr>
            <p:spPr>
              <a:xfrm>
                <a:off x="11661422" y="4307143"/>
                <a:ext cx="73152" cy="640080"/>
              </a:xfrm>
              <a:prstGeom prst="rect">
                <a:avLst/>
              </a:prstGeom>
              <a:solidFill>
                <a:schemeClr val="accent4">
                  <a:alpha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DDAC1F7-6448-FF0F-4C8A-05F83217C1B7}"/>
                  </a:ext>
                </a:extLst>
              </p:cNvPr>
              <p:cNvCxnSpPr>
                <a:cxnSpLocks/>
              </p:cNvCxnSpPr>
              <p:nvPr/>
            </p:nvCxnSpPr>
            <p:spPr>
              <a:xfrm>
                <a:off x="11732816" y="3572664"/>
                <a:ext cx="0" cy="1371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45C5CD53-5416-D1E5-63B6-489875655604}"/>
                </a:ext>
              </a:extLst>
            </p:cNvPr>
            <p:cNvSpPr txBox="1"/>
            <p:nvPr/>
          </p:nvSpPr>
          <p:spPr>
            <a:xfrm>
              <a:off x="7543799" y="5962846"/>
              <a:ext cx="3050993" cy="584775"/>
            </a:xfrm>
            <a:prstGeom prst="rect">
              <a:avLst/>
            </a:prstGeom>
            <a:noFill/>
          </p:spPr>
          <p:txBody>
            <a:bodyPr wrap="square" rtlCol="0">
              <a:spAutoFit/>
            </a:bodyPr>
            <a:lstStyle/>
            <a:p>
              <a:r>
                <a:rPr lang="en-US" sz="1600" b="1" dirty="0"/>
                <a:t>2037 </a:t>
              </a:r>
              <a:r>
                <a:rPr lang="en-US" sz="1600" dirty="0"/>
                <a:t>– Jesus returns to establish His Millennial Kingdom</a:t>
              </a:r>
            </a:p>
          </p:txBody>
        </p:sp>
        <p:cxnSp>
          <p:nvCxnSpPr>
            <p:cNvPr id="19" name="Straight Arrow Connector 87">
              <a:extLst>
                <a:ext uri="{FF2B5EF4-FFF2-40B4-BE49-F238E27FC236}">
                  <a16:creationId xmlns:a16="http://schemas.microsoft.com/office/drawing/2014/main" id="{2CD62543-6DCF-5331-1E8C-9F13F0C8E45E}"/>
                </a:ext>
              </a:extLst>
            </p:cNvPr>
            <p:cNvCxnSpPr>
              <a:cxnSpLocks/>
              <a:stCxn id="18" idx="3"/>
              <a:endCxn id="11" idx="2"/>
            </p:cNvCxnSpPr>
            <p:nvPr/>
          </p:nvCxnSpPr>
          <p:spPr>
            <a:xfrm flipV="1">
              <a:off x="10594792" y="4804343"/>
              <a:ext cx="388795" cy="1450891"/>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4187B38-6458-DE44-87C0-66E4396C2270}"/>
              </a:ext>
            </a:extLst>
          </p:cNvPr>
          <p:cNvGrpSpPr/>
          <p:nvPr/>
        </p:nvGrpSpPr>
        <p:grpSpPr>
          <a:xfrm>
            <a:off x="2891059" y="3429784"/>
            <a:ext cx="3611125" cy="3364059"/>
            <a:chOff x="2891059" y="3429784"/>
            <a:chExt cx="3611125" cy="3364059"/>
          </a:xfrm>
        </p:grpSpPr>
        <p:grpSp>
          <p:nvGrpSpPr>
            <p:cNvPr id="17" name="Group 16">
              <a:extLst>
                <a:ext uri="{FF2B5EF4-FFF2-40B4-BE49-F238E27FC236}">
                  <a16:creationId xmlns:a16="http://schemas.microsoft.com/office/drawing/2014/main" id="{F37E0FAF-0C47-6B58-4753-90849E1433EB}"/>
                </a:ext>
              </a:extLst>
            </p:cNvPr>
            <p:cNvGrpSpPr/>
            <p:nvPr/>
          </p:nvGrpSpPr>
          <p:grpSpPr>
            <a:xfrm>
              <a:off x="2891059" y="3429784"/>
              <a:ext cx="80584" cy="1371723"/>
              <a:chOff x="604996" y="3429784"/>
              <a:chExt cx="80584" cy="1371723"/>
            </a:xfrm>
          </p:grpSpPr>
          <p:sp>
            <p:nvSpPr>
              <p:cNvPr id="7" name="Rectangle 6">
                <a:extLst>
                  <a:ext uri="{FF2B5EF4-FFF2-40B4-BE49-F238E27FC236}">
                    <a16:creationId xmlns:a16="http://schemas.microsoft.com/office/drawing/2014/main" id="{75F06E05-6F98-BB92-C475-83A95D809D12}"/>
                  </a:ext>
                </a:extLst>
              </p:cNvPr>
              <p:cNvSpPr/>
              <p:nvPr/>
            </p:nvSpPr>
            <p:spPr>
              <a:xfrm>
                <a:off x="612428" y="4161427"/>
                <a:ext cx="73152" cy="640080"/>
              </a:xfrm>
              <a:prstGeom prst="rect">
                <a:avLst/>
              </a:prstGeom>
              <a:solidFill>
                <a:schemeClr val="accent4">
                  <a:alpha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CE8E3A8-0796-B504-F97C-03C5E0819014}"/>
                  </a:ext>
                </a:extLst>
              </p:cNvPr>
              <p:cNvCxnSpPr>
                <a:cxnSpLocks/>
              </p:cNvCxnSpPr>
              <p:nvPr/>
            </p:nvCxnSpPr>
            <p:spPr>
              <a:xfrm>
                <a:off x="604996" y="3429784"/>
                <a:ext cx="0" cy="1371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03DF8381-7DFF-D3EB-106C-7B92151527D8}"/>
                </a:ext>
              </a:extLst>
            </p:cNvPr>
            <p:cNvSpPr txBox="1"/>
            <p:nvPr/>
          </p:nvSpPr>
          <p:spPr>
            <a:xfrm>
              <a:off x="3277288" y="5962846"/>
              <a:ext cx="3224896" cy="830997"/>
            </a:xfrm>
            <a:prstGeom prst="rect">
              <a:avLst/>
            </a:prstGeom>
            <a:noFill/>
          </p:spPr>
          <p:txBody>
            <a:bodyPr wrap="square" rtlCol="0">
              <a:spAutoFit/>
            </a:bodyPr>
            <a:lstStyle/>
            <a:p>
              <a:r>
                <a:rPr lang="en-US" sz="1600" b="1" dirty="0"/>
                <a:t>2026 </a:t>
              </a:r>
              <a:r>
                <a:rPr lang="en-US" sz="1600" dirty="0"/>
                <a:t>– Israel’s spiritual awakening occurs, triggering the Gog &amp; Magog War (Ezekiel 38-39)</a:t>
              </a:r>
            </a:p>
          </p:txBody>
        </p:sp>
        <p:cxnSp>
          <p:nvCxnSpPr>
            <p:cNvPr id="26" name="Straight Arrow Connector 87">
              <a:extLst>
                <a:ext uri="{FF2B5EF4-FFF2-40B4-BE49-F238E27FC236}">
                  <a16:creationId xmlns:a16="http://schemas.microsoft.com/office/drawing/2014/main" id="{45798C11-F0C8-EB2B-87C7-ED62AACCDC44}"/>
                </a:ext>
              </a:extLst>
            </p:cNvPr>
            <p:cNvCxnSpPr>
              <a:cxnSpLocks/>
              <a:stCxn id="22" idx="1"/>
              <a:endCxn id="7" idx="2"/>
            </p:cNvCxnSpPr>
            <p:nvPr/>
          </p:nvCxnSpPr>
          <p:spPr>
            <a:xfrm rot="10800000">
              <a:off x="2935068" y="4801507"/>
              <a:ext cx="342221" cy="1576838"/>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B52E0813-B336-6979-AE9E-5241926EFCE0}"/>
              </a:ext>
            </a:extLst>
          </p:cNvPr>
          <p:cNvGrpSpPr/>
          <p:nvPr/>
        </p:nvGrpSpPr>
        <p:grpSpPr>
          <a:xfrm>
            <a:off x="4715834" y="3803927"/>
            <a:ext cx="3711401" cy="2158919"/>
            <a:chOff x="4715834" y="3803927"/>
            <a:chExt cx="3711401" cy="2158919"/>
          </a:xfrm>
        </p:grpSpPr>
        <p:grpSp>
          <p:nvGrpSpPr>
            <p:cNvPr id="42" name="Group 41">
              <a:extLst>
                <a:ext uri="{FF2B5EF4-FFF2-40B4-BE49-F238E27FC236}">
                  <a16:creationId xmlns:a16="http://schemas.microsoft.com/office/drawing/2014/main" id="{6A3A177B-7D3F-89B4-6FF2-262CFA01E950}"/>
                </a:ext>
              </a:extLst>
            </p:cNvPr>
            <p:cNvGrpSpPr/>
            <p:nvPr/>
          </p:nvGrpSpPr>
          <p:grpSpPr>
            <a:xfrm>
              <a:off x="8350866" y="3803927"/>
              <a:ext cx="76369" cy="1003013"/>
              <a:chOff x="5263457" y="3946807"/>
              <a:chExt cx="76369" cy="1003013"/>
            </a:xfrm>
          </p:grpSpPr>
          <p:sp>
            <p:nvSpPr>
              <p:cNvPr id="46" name="Rectangle 45">
                <a:extLst>
                  <a:ext uri="{FF2B5EF4-FFF2-40B4-BE49-F238E27FC236}">
                    <a16:creationId xmlns:a16="http://schemas.microsoft.com/office/drawing/2014/main" id="{E2448CDD-C34F-840D-1700-A20C477162E1}"/>
                  </a:ext>
                </a:extLst>
              </p:cNvPr>
              <p:cNvSpPr/>
              <p:nvPr/>
            </p:nvSpPr>
            <p:spPr>
              <a:xfrm>
                <a:off x="5271096" y="4309740"/>
                <a:ext cx="68730" cy="640080"/>
              </a:xfrm>
              <a:prstGeom prst="rect">
                <a:avLst/>
              </a:prstGeom>
              <a:solidFill>
                <a:srgbClr val="00B05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C5478977-5730-8F48-4CB3-B54DCEA67FA0}"/>
                  </a:ext>
                </a:extLst>
              </p:cNvPr>
              <p:cNvCxnSpPr>
                <a:cxnSpLocks/>
              </p:cNvCxnSpPr>
              <p:nvPr/>
            </p:nvCxnSpPr>
            <p:spPr>
              <a:xfrm>
                <a:off x="5263457" y="3946807"/>
                <a:ext cx="0" cy="10030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145158B7-6D66-4C44-D1C6-0C2982D3D604}"/>
                </a:ext>
              </a:extLst>
            </p:cNvPr>
            <p:cNvSpPr txBox="1"/>
            <p:nvPr/>
          </p:nvSpPr>
          <p:spPr>
            <a:xfrm>
              <a:off x="4715834" y="5624292"/>
              <a:ext cx="3224896" cy="338554"/>
            </a:xfrm>
            <a:prstGeom prst="rect">
              <a:avLst/>
            </a:prstGeom>
            <a:noFill/>
          </p:spPr>
          <p:txBody>
            <a:bodyPr wrap="square" rtlCol="0">
              <a:spAutoFit/>
            </a:bodyPr>
            <a:lstStyle/>
            <a:p>
              <a:r>
                <a:rPr lang="en-US" sz="1600" b="1" dirty="0"/>
                <a:t>2034 </a:t>
              </a:r>
              <a:r>
                <a:rPr lang="en-US" sz="1600" dirty="0"/>
                <a:t>– Midpoint of the Tribulation</a:t>
              </a:r>
            </a:p>
          </p:txBody>
        </p:sp>
        <p:cxnSp>
          <p:nvCxnSpPr>
            <p:cNvPr id="60" name="Straight Arrow Connector 87">
              <a:extLst>
                <a:ext uri="{FF2B5EF4-FFF2-40B4-BE49-F238E27FC236}">
                  <a16:creationId xmlns:a16="http://schemas.microsoft.com/office/drawing/2014/main" id="{E1851EE2-14DF-AA9A-895D-C553D536AF5F}"/>
                </a:ext>
              </a:extLst>
            </p:cNvPr>
            <p:cNvCxnSpPr>
              <a:cxnSpLocks/>
              <a:stCxn id="58" idx="3"/>
              <a:endCxn id="46" idx="2"/>
            </p:cNvCxnSpPr>
            <p:nvPr/>
          </p:nvCxnSpPr>
          <p:spPr>
            <a:xfrm flipV="1">
              <a:off x="7940730" y="4806940"/>
              <a:ext cx="452140" cy="986629"/>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AE2A3F30-BE9A-31E3-32C2-52FB98E84D9E}"/>
              </a:ext>
            </a:extLst>
          </p:cNvPr>
          <p:cNvGrpSpPr/>
          <p:nvPr/>
        </p:nvGrpSpPr>
        <p:grpSpPr>
          <a:xfrm>
            <a:off x="8427235" y="4827322"/>
            <a:ext cx="2504874" cy="789183"/>
            <a:chOff x="685786" y="4940652"/>
            <a:chExt cx="2834640" cy="789183"/>
          </a:xfrm>
        </p:grpSpPr>
        <p:sp>
          <p:nvSpPr>
            <p:cNvPr id="70" name="Left Brace 69">
              <a:extLst>
                <a:ext uri="{FF2B5EF4-FFF2-40B4-BE49-F238E27FC236}">
                  <a16:creationId xmlns:a16="http://schemas.microsoft.com/office/drawing/2014/main" id="{8724C250-724E-000F-55A7-64A831609F68}"/>
                </a:ext>
              </a:extLst>
            </p:cNvPr>
            <p:cNvSpPr/>
            <p:nvPr/>
          </p:nvSpPr>
          <p:spPr>
            <a:xfrm rot="16200000">
              <a:off x="1965946" y="3660492"/>
              <a:ext cx="274320" cy="2834640"/>
            </a:xfrm>
            <a:prstGeom prst="leftBrace">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1C233E1C-48B8-4715-B51A-44A1C3E8A9CA}"/>
                </a:ext>
              </a:extLst>
            </p:cNvPr>
            <p:cNvSpPr txBox="1"/>
            <p:nvPr/>
          </p:nvSpPr>
          <p:spPr>
            <a:xfrm>
              <a:off x="1028358" y="5206615"/>
              <a:ext cx="2149494" cy="523220"/>
            </a:xfrm>
            <a:prstGeom prst="rect">
              <a:avLst/>
            </a:prstGeom>
            <a:noFill/>
          </p:spPr>
          <p:txBody>
            <a:bodyPr wrap="square" rtlCol="0">
              <a:spAutoFit/>
            </a:bodyPr>
            <a:lstStyle/>
            <a:p>
              <a:pPr algn="ctr"/>
              <a:r>
                <a:rPr lang="en-US" sz="1400" dirty="0">
                  <a:solidFill>
                    <a:srgbClr val="0070C0"/>
                  </a:solidFill>
                </a:rPr>
                <a:t>The Great Tribulation – 3½ Years</a:t>
              </a:r>
            </a:p>
          </p:txBody>
        </p:sp>
      </p:grpSp>
      <p:grpSp>
        <p:nvGrpSpPr>
          <p:cNvPr id="88" name="Group 87">
            <a:extLst>
              <a:ext uri="{FF2B5EF4-FFF2-40B4-BE49-F238E27FC236}">
                <a16:creationId xmlns:a16="http://schemas.microsoft.com/office/drawing/2014/main" id="{1A118292-58EA-CE16-BF55-2B55AC2B0731}"/>
              </a:ext>
            </a:extLst>
          </p:cNvPr>
          <p:cNvGrpSpPr/>
          <p:nvPr/>
        </p:nvGrpSpPr>
        <p:grpSpPr>
          <a:xfrm>
            <a:off x="5830711" y="4837730"/>
            <a:ext cx="2504874" cy="789183"/>
            <a:chOff x="685786" y="4940652"/>
            <a:chExt cx="2834640" cy="789183"/>
          </a:xfrm>
        </p:grpSpPr>
        <p:sp>
          <p:nvSpPr>
            <p:cNvPr id="89" name="Left Brace 88">
              <a:extLst>
                <a:ext uri="{FF2B5EF4-FFF2-40B4-BE49-F238E27FC236}">
                  <a16:creationId xmlns:a16="http://schemas.microsoft.com/office/drawing/2014/main" id="{8F17047F-3F61-E3D8-DFDF-3F69D34792FB}"/>
                </a:ext>
              </a:extLst>
            </p:cNvPr>
            <p:cNvSpPr/>
            <p:nvPr/>
          </p:nvSpPr>
          <p:spPr>
            <a:xfrm rot="16200000">
              <a:off x="1965946" y="3660492"/>
              <a:ext cx="274320" cy="2834640"/>
            </a:xfrm>
            <a:prstGeom prst="leftBrace">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TextBox 89">
              <a:extLst>
                <a:ext uri="{FF2B5EF4-FFF2-40B4-BE49-F238E27FC236}">
                  <a16:creationId xmlns:a16="http://schemas.microsoft.com/office/drawing/2014/main" id="{989F8068-CAFA-B0CD-2B03-76EDE53C1C50}"/>
                </a:ext>
              </a:extLst>
            </p:cNvPr>
            <p:cNvSpPr txBox="1"/>
            <p:nvPr/>
          </p:nvSpPr>
          <p:spPr>
            <a:xfrm>
              <a:off x="1028358" y="5206615"/>
              <a:ext cx="2149494" cy="523220"/>
            </a:xfrm>
            <a:prstGeom prst="rect">
              <a:avLst/>
            </a:prstGeom>
            <a:noFill/>
          </p:spPr>
          <p:txBody>
            <a:bodyPr wrap="square" rtlCol="0">
              <a:spAutoFit/>
            </a:bodyPr>
            <a:lstStyle/>
            <a:p>
              <a:pPr algn="ctr"/>
              <a:r>
                <a:rPr lang="en-US" sz="1400" dirty="0">
                  <a:solidFill>
                    <a:srgbClr val="0070C0"/>
                  </a:solidFill>
                </a:rPr>
                <a:t>The Lesser Tribulation – 3½ Years</a:t>
              </a:r>
            </a:p>
          </p:txBody>
        </p:sp>
      </p:grpSp>
      <p:grpSp>
        <p:nvGrpSpPr>
          <p:cNvPr id="95" name="Group 94">
            <a:extLst>
              <a:ext uri="{FF2B5EF4-FFF2-40B4-BE49-F238E27FC236}">
                <a16:creationId xmlns:a16="http://schemas.microsoft.com/office/drawing/2014/main" id="{4AC3CBD1-A1A5-BDCF-0348-7F1E5A70F844}"/>
              </a:ext>
            </a:extLst>
          </p:cNvPr>
          <p:cNvGrpSpPr/>
          <p:nvPr/>
        </p:nvGrpSpPr>
        <p:grpSpPr>
          <a:xfrm>
            <a:off x="5798877" y="3332391"/>
            <a:ext cx="5219528" cy="338554"/>
            <a:chOff x="5260538" y="3865526"/>
            <a:chExt cx="5219528" cy="338554"/>
          </a:xfrm>
        </p:grpSpPr>
        <p:sp>
          <p:nvSpPr>
            <p:cNvPr id="96" name="TextBox 95">
              <a:extLst>
                <a:ext uri="{FF2B5EF4-FFF2-40B4-BE49-F238E27FC236}">
                  <a16:creationId xmlns:a16="http://schemas.microsoft.com/office/drawing/2014/main" id="{13B729E6-E033-5445-1915-7F40F4A47927}"/>
                </a:ext>
              </a:extLst>
            </p:cNvPr>
            <p:cNvSpPr txBox="1"/>
            <p:nvPr/>
          </p:nvSpPr>
          <p:spPr>
            <a:xfrm>
              <a:off x="6315845" y="3865526"/>
              <a:ext cx="3272124" cy="338554"/>
            </a:xfrm>
            <a:prstGeom prst="rect">
              <a:avLst/>
            </a:prstGeom>
            <a:noFill/>
          </p:spPr>
          <p:txBody>
            <a:bodyPr wrap="square" rtlCol="0">
              <a:spAutoFit/>
            </a:bodyPr>
            <a:lstStyle/>
            <a:p>
              <a:pPr algn="ctr"/>
              <a:r>
                <a:rPr lang="en-US" sz="1600" b="1" dirty="0"/>
                <a:t>2030-2037</a:t>
              </a:r>
              <a:r>
                <a:rPr lang="en-US" sz="1600" dirty="0"/>
                <a:t> – The Tribulation Period</a:t>
              </a:r>
            </a:p>
          </p:txBody>
        </p:sp>
        <p:cxnSp>
          <p:nvCxnSpPr>
            <p:cNvPr id="97" name="Straight Arrow Connector 96">
              <a:extLst>
                <a:ext uri="{FF2B5EF4-FFF2-40B4-BE49-F238E27FC236}">
                  <a16:creationId xmlns:a16="http://schemas.microsoft.com/office/drawing/2014/main" id="{668B902B-406B-C43B-E313-9942B220AAF3}"/>
                </a:ext>
              </a:extLst>
            </p:cNvPr>
            <p:cNvCxnSpPr>
              <a:cxnSpLocks/>
              <a:stCxn id="96" idx="1"/>
            </p:cNvCxnSpPr>
            <p:nvPr/>
          </p:nvCxnSpPr>
          <p:spPr>
            <a:xfrm flipH="1">
              <a:off x="5260538" y="4034803"/>
              <a:ext cx="105530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4015C0BD-FA0D-F7B9-D156-A0AB4D030E5B}"/>
                </a:ext>
              </a:extLst>
            </p:cNvPr>
            <p:cNvCxnSpPr>
              <a:cxnSpLocks/>
              <a:stCxn id="96" idx="3"/>
            </p:cNvCxnSpPr>
            <p:nvPr/>
          </p:nvCxnSpPr>
          <p:spPr>
            <a:xfrm>
              <a:off x="9587969" y="4034803"/>
              <a:ext cx="89209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8" name="Group 7">
            <a:extLst>
              <a:ext uri="{FF2B5EF4-FFF2-40B4-BE49-F238E27FC236}">
                <a16:creationId xmlns:a16="http://schemas.microsoft.com/office/drawing/2014/main" id="{F9132D28-9924-D97E-90B8-EC5B7A00C16F}"/>
              </a:ext>
            </a:extLst>
          </p:cNvPr>
          <p:cNvGrpSpPr/>
          <p:nvPr/>
        </p:nvGrpSpPr>
        <p:grpSpPr>
          <a:xfrm>
            <a:off x="3580008" y="3475565"/>
            <a:ext cx="2299453" cy="1980871"/>
            <a:chOff x="3580008" y="3475565"/>
            <a:chExt cx="2299453" cy="1980871"/>
          </a:xfrm>
        </p:grpSpPr>
        <p:grpSp>
          <p:nvGrpSpPr>
            <p:cNvPr id="79" name="Group 78">
              <a:extLst>
                <a:ext uri="{FF2B5EF4-FFF2-40B4-BE49-F238E27FC236}">
                  <a16:creationId xmlns:a16="http://schemas.microsoft.com/office/drawing/2014/main" id="{1ECF8A8D-129C-4376-CDA5-56AEEC0B0E72}"/>
                </a:ext>
              </a:extLst>
            </p:cNvPr>
            <p:cNvGrpSpPr/>
            <p:nvPr/>
          </p:nvGrpSpPr>
          <p:grpSpPr>
            <a:xfrm>
              <a:off x="5798877" y="3475565"/>
              <a:ext cx="80584" cy="1371723"/>
              <a:chOff x="604996" y="3429784"/>
              <a:chExt cx="80584" cy="1371723"/>
            </a:xfrm>
          </p:grpSpPr>
          <p:sp>
            <p:nvSpPr>
              <p:cNvPr id="81" name="Rectangle 80">
                <a:extLst>
                  <a:ext uri="{FF2B5EF4-FFF2-40B4-BE49-F238E27FC236}">
                    <a16:creationId xmlns:a16="http://schemas.microsoft.com/office/drawing/2014/main" id="{5B58CF9C-B0C8-F8E1-6659-0FF46F901AAA}"/>
                  </a:ext>
                </a:extLst>
              </p:cNvPr>
              <p:cNvSpPr/>
              <p:nvPr/>
            </p:nvSpPr>
            <p:spPr>
              <a:xfrm>
                <a:off x="612428" y="4161427"/>
                <a:ext cx="73152" cy="640080"/>
              </a:xfrm>
              <a:prstGeom prst="rect">
                <a:avLst/>
              </a:prstGeom>
              <a:solidFill>
                <a:srgbClr val="C00000">
                  <a:alpha val="75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A7F71C06-C286-2074-A39D-363DFEBBAD5D}"/>
                  </a:ext>
                </a:extLst>
              </p:cNvPr>
              <p:cNvCxnSpPr>
                <a:cxnSpLocks/>
              </p:cNvCxnSpPr>
              <p:nvPr/>
            </p:nvCxnSpPr>
            <p:spPr>
              <a:xfrm>
                <a:off x="604996" y="3429784"/>
                <a:ext cx="0" cy="1371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5BD907C4-7927-B216-193A-1205E0B2208E}"/>
                </a:ext>
              </a:extLst>
            </p:cNvPr>
            <p:cNvSpPr txBox="1"/>
            <p:nvPr/>
          </p:nvSpPr>
          <p:spPr>
            <a:xfrm>
              <a:off x="3580008" y="4871661"/>
              <a:ext cx="1785932" cy="584775"/>
            </a:xfrm>
            <a:prstGeom prst="rect">
              <a:avLst/>
            </a:prstGeom>
            <a:noFill/>
          </p:spPr>
          <p:txBody>
            <a:bodyPr wrap="square" rtlCol="0">
              <a:spAutoFit/>
            </a:bodyPr>
            <a:lstStyle/>
            <a:p>
              <a:r>
                <a:rPr lang="en-US" sz="1600" b="1" dirty="0"/>
                <a:t>2030 </a:t>
              </a:r>
              <a:r>
                <a:rPr lang="en-US" sz="1600" dirty="0"/>
                <a:t>– The Start of the Tribulation</a:t>
              </a:r>
            </a:p>
          </p:txBody>
        </p:sp>
        <p:cxnSp>
          <p:nvCxnSpPr>
            <p:cNvPr id="109" name="Straight Arrow Connector 87">
              <a:extLst>
                <a:ext uri="{FF2B5EF4-FFF2-40B4-BE49-F238E27FC236}">
                  <a16:creationId xmlns:a16="http://schemas.microsoft.com/office/drawing/2014/main" id="{A2674F38-9070-49FA-4F04-29ECEBB38F8F}"/>
                </a:ext>
              </a:extLst>
            </p:cNvPr>
            <p:cNvCxnSpPr>
              <a:cxnSpLocks/>
              <a:stCxn id="108" idx="3"/>
              <a:endCxn id="81" idx="2"/>
            </p:cNvCxnSpPr>
            <p:nvPr/>
          </p:nvCxnSpPr>
          <p:spPr>
            <a:xfrm flipV="1">
              <a:off x="5365940" y="4847288"/>
              <a:ext cx="476945" cy="316761"/>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661DD74C-31E6-AED7-08FB-467DA840A56F}"/>
              </a:ext>
            </a:extLst>
          </p:cNvPr>
          <p:cNvGrpSpPr/>
          <p:nvPr/>
        </p:nvGrpSpPr>
        <p:grpSpPr>
          <a:xfrm>
            <a:off x="2898491" y="3736934"/>
            <a:ext cx="5444463" cy="338554"/>
            <a:chOff x="5270889" y="3865526"/>
            <a:chExt cx="5444463" cy="338554"/>
          </a:xfrm>
        </p:grpSpPr>
        <p:cxnSp>
          <p:nvCxnSpPr>
            <p:cNvPr id="43" name="Straight Arrow Connector 42">
              <a:extLst>
                <a:ext uri="{FF2B5EF4-FFF2-40B4-BE49-F238E27FC236}">
                  <a16:creationId xmlns:a16="http://schemas.microsoft.com/office/drawing/2014/main" id="{8E2C8656-1A8A-9662-7082-9F0084225693}"/>
                </a:ext>
              </a:extLst>
            </p:cNvPr>
            <p:cNvCxnSpPr>
              <a:cxnSpLocks/>
              <a:stCxn id="41" idx="1"/>
            </p:cNvCxnSpPr>
            <p:nvPr/>
          </p:nvCxnSpPr>
          <p:spPr>
            <a:xfrm flipH="1">
              <a:off x="5270889" y="4034803"/>
              <a:ext cx="129199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45390F07-21EE-6229-4991-99A268C58F5E}"/>
                </a:ext>
              </a:extLst>
            </p:cNvPr>
            <p:cNvCxnSpPr>
              <a:cxnSpLocks/>
              <a:stCxn id="41" idx="3"/>
            </p:cNvCxnSpPr>
            <p:nvPr/>
          </p:nvCxnSpPr>
          <p:spPr>
            <a:xfrm>
              <a:off x="9427679" y="4034803"/>
              <a:ext cx="128767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1DAB259A-727A-7E90-0EFD-B9BAEBEA8721}"/>
                </a:ext>
              </a:extLst>
            </p:cNvPr>
            <p:cNvSpPr txBox="1"/>
            <p:nvPr/>
          </p:nvSpPr>
          <p:spPr>
            <a:xfrm>
              <a:off x="6562884" y="3865526"/>
              <a:ext cx="2864795" cy="338554"/>
            </a:xfrm>
            <a:prstGeom prst="rect">
              <a:avLst/>
            </a:prstGeom>
            <a:solidFill>
              <a:schemeClr val="bg1"/>
            </a:solidFill>
          </p:spPr>
          <p:txBody>
            <a:bodyPr wrap="square" rtlCol="0">
              <a:spAutoFit/>
            </a:bodyPr>
            <a:lstStyle/>
            <a:p>
              <a:pPr algn="ctr"/>
              <a:r>
                <a:rPr lang="en-US" sz="1600" b="1" dirty="0"/>
                <a:t>2026-2034</a:t>
              </a:r>
              <a:r>
                <a:rPr lang="en-US" sz="1600" dirty="0"/>
                <a:t> – Weapons Burned</a:t>
              </a:r>
            </a:p>
          </p:txBody>
        </p:sp>
      </p:grpSp>
      <p:grpSp>
        <p:nvGrpSpPr>
          <p:cNvPr id="32" name="Group 31">
            <a:extLst>
              <a:ext uri="{FF2B5EF4-FFF2-40B4-BE49-F238E27FC236}">
                <a16:creationId xmlns:a16="http://schemas.microsoft.com/office/drawing/2014/main" id="{7E9179BB-8AB7-DCF1-89C8-669FCF2CBC05}"/>
              </a:ext>
            </a:extLst>
          </p:cNvPr>
          <p:cNvGrpSpPr/>
          <p:nvPr/>
        </p:nvGrpSpPr>
        <p:grpSpPr>
          <a:xfrm>
            <a:off x="604996" y="3429784"/>
            <a:ext cx="2124376" cy="2565261"/>
            <a:chOff x="604996" y="3429784"/>
            <a:chExt cx="2124376" cy="2565261"/>
          </a:xfrm>
        </p:grpSpPr>
        <p:grpSp>
          <p:nvGrpSpPr>
            <p:cNvPr id="14" name="Group 13">
              <a:extLst>
                <a:ext uri="{FF2B5EF4-FFF2-40B4-BE49-F238E27FC236}">
                  <a16:creationId xmlns:a16="http://schemas.microsoft.com/office/drawing/2014/main" id="{42BF609D-F5C2-F0F9-A06E-FE27E33F4989}"/>
                </a:ext>
              </a:extLst>
            </p:cNvPr>
            <p:cNvGrpSpPr/>
            <p:nvPr/>
          </p:nvGrpSpPr>
          <p:grpSpPr>
            <a:xfrm>
              <a:off x="604996" y="3429784"/>
              <a:ext cx="73152" cy="1374559"/>
              <a:chOff x="604996" y="3572664"/>
              <a:chExt cx="73152" cy="1374559"/>
            </a:xfrm>
          </p:grpSpPr>
          <p:sp>
            <p:nvSpPr>
              <p:cNvPr id="15" name="Rectangle 14">
                <a:extLst>
                  <a:ext uri="{FF2B5EF4-FFF2-40B4-BE49-F238E27FC236}">
                    <a16:creationId xmlns:a16="http://schemas.microsoft.com/office/drawing/2014/main" id="{EF8A6CD3-C760-C363-190C-3A3A0B15C3AA}"/>
                  </a:ext>
                </a:extLst>
              </p:cNvPr>
              <p:cNvSpPr/>
              <p:nvPr/>
            </p:nvSpPr>
            <p:spPr>
              <a:xfrm>
                <a:off x="604996" y="4307143"/>
                <a:ext cx="73152" cy="640080"/>
              </a:xfrm>
              <a:prstGeom prst="rect">
                <a:avLst/>
              </a:prstGeom>
              <a:solidFill>
                <a:schemeClr val="bg1">
                  <a:lumMod val="5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0313BAF4-D5AE-0D53-6FFC-A388B680B655}"/>
                  </a:ext>
                </a:extLst>
              </p:cNvPr>
              <p:cNvCxnSpPr>
                <a:cxnSpLocks/>
              </p:cNvCxnSpPr>
              <p:nvPr/>
            </p:nvCxnSpPr>
            <p:spPr>
              <a:xfrm>
                <a:off x="604996" y="3572664"/>
                <a:ext cx="0" cy="1371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AEFB101E-8548-63BE-80DF-507094CF6C5C}"/>
                </a:ext>
              </a:extLst>
            </p:cNvPr>
            <p:cNvSpPr txBox="1"/>
            <p:nvPr/>
          </p:nvSpPr>
          <p:spPr>
            <a:xfrm>
              <a:off x="1042917" y="5164048"/>
              <a:ext cx="1686455" cy="830997"/>
            </a:xfrm>
            <a:prstGeom prst="rect">
              <a:avLst/>
            </a:prstGeom>
            <a:noFill/>
          </p:spPr>
          <p:txBody>
            <a:bodyPr wrap="square" rtlCol="0">
              <a:spAutoFit/>
            </a:bodyPr>
            <a:lstStyle/>
            <a:p>
              <a:r>
                <a:rPr lang="en-US" sz="1600" b="1" dirty="0"/>
                <a:t>2023 </a:t>
              </a:r>
              <a:r>
                <a:rPr lang="en-US" sz="1600" dirty="0"/>
                <a:t>– The Arab-Israeli War </a:t>
              </a:r>
            </a:p>
            <a:p>
              <a:r>
                <a:rPr lang="en-US" sz="1600" dirty="0"/>
                <a:t>(Psalm 83)</a:t>
              </a:r>
            </a:p>
          </p:txBody>
        </p:sp>
        <p:cxnSp>
          <p:nvCxnSpPr>
            <p:cNvPr id="23" name="Straight Arrow Connector 87">
              <a:extLst>
                <a:ext uri="{FF2B5EF4-FFF2-40B4-BE49-F238E27FC236}">
                  <a16:creationId xmlns:a16="http://schemas.microsoft.com/office/drawing/2014/main" id="{308DAC8D-2B9B-C882-B29D-DCA7575C25D3}"/>
                </a:ext>
              </a:extLst>
            </p:cNvPr>
            <p:cNvCxnSpPr>
              <a:cxnSpLocks/>
              <a:stCxn id="21" idx="1"/>
              <a:endCxn id="15" idx="2"/>
            </p:cNvCxnSpPr>
            <p:nvPr/>
          </p:nvCxnSpPr>
          <p:spPr>
            <a:xfrm rot="10800000">
              <a:off x="641573" y="4804343"/>
              <a:ext cx="401345" cy="77520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EDC4BBD9-E9C6-8C83-FCDC-186ADE00B468}"/>
              </a:ext>
            </a:extLst>
          </p:cNvPr>
          <p:cNvSpPr/>
          <p:nvPr/>
        </p:nvSpPr>
        <p:spPr>
          <a:xfrm>
            <a:off x="612428" y="3429001"/>
            <a:ext cx="2274561" cy="1377940"/>
          </a:xfrm>
          <a:prstGeom prst="rect">
            <a:avLst/>
          </a:prstGeom>
          <a:gradFill flip="none" rotWithShape="1">
            <a:gsLst>
              <a:gs pos="0">
                <a:srgbClr val="7030A0"/>
              </a:gs>
              <a:gs pos="50000">
                <a:srgbClr val="AC89C8">
                  <a:alpha val="75000"/>
                </a:srgbClr>
              </a:gs>
              <a:gs pos="100000">
                <a:srgbClr val="7030A0">
                  <a:tint val="23500"/>
                  <a:satMod val="160000"/>
                  <a:alpha val="5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Rapture</a:t>
            </a:r>
          </a:p>
        </p:txBody>
      </p:sp>
      <p:sp>
        <p:nvSpPr>
          <p:cNvPr id="31" name="Text Placeholder 2">
            <a:extLst>
              <a:ext uri="{FF2B5EF4-FFF2-40B4-BE49-F238E27FC236}">
                <a16:creationId xmlns:a16="http://schemas.microsoft.com/office/drawing/2014/main" id="{438D964E-FFF9-BCBF-935E-9B2D50E34BB0}"/>
              </a:ext>
            </a:extLst>
          </p:cNvPr>
          <p:cNvSpPr txBox="1">
            <a:spLocks/>
          </p:cNvSpPr>
          <p:nvPr/>
        </p:nvSpPr>
        <p:spPr>
          <a:xfrm>
            <a:off x="0" y="2348534"/>
            <a:ext cx="11661422" cy="745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dirty="0">
                <a:solidFill>
                  <a:srgbClr val="0070C0"/>
                </a:solidFill>
              </a:rPr>
              <a:t>The rapture can happen at any moment – We must be ready!</a:t>
            </a:r>
          </a:p>
        </p:txBody>
      </p:sp>
    </p:spTree>
    <p:extLst>
      <p:ext uri="{BB962C8B-B14F-4D97-AF65-F5344CB8AC3E}">
        <p14:creationId xmlns:p14="http://schemas.microsoft.com/office/powerpoint/2010/main" val="387081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par>
                                <p:cTn id="22" presetID="9" presetClass="entr" presetSubtype="0" fill="hold"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dissolve">
                                      <p:cBhvr>
                                        <p:cTn id="24" dur="500"/>
                                        <p:tgtEl>
                                          <p:spTgt spid="88"/>
                                        </p:tgtEl>
                                      </p:cBhvr>
                                    </p:animEffect>
                                  </p:childTnLst>
                                </p:cTn>
                              </p:par>
                              <p:par>
                                <p:cTn id="25" presetID="9"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dissolve">
                                      <p:cBhvr>
                                        <p:cTn id="27" dur="500"/>
                                        <p:tgtEl>
                                          <p:spTgt spid="64"/>
                                        </p:tgtEl>
                                      </p:cBhvr>
                                    </p:animEffect>
                                  </p:childTnLst>
                                </p:cTn>
                              </p:par>
                              <p:par>
                                <p:cTn id="28" presetID="9"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dissolve">
                                      <p:cBhvr>
                                        <p:cTn id="30" dur="500"/>
                                        <p:tgtEl>
                                          <p:spTgt spid="95"/>
                                        </p:tgtEl>
                                      </p:cBhvr>
                                    </p:animEffect>
                                  </p:childTnLst>
                                </p:cTn>
                              </p:par>
                              <p:par>
                                <p:cTn id="31" presetID="9"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500"/>
                                        <p:tgtEl>
                                          <p:spTgt spid="3"/>
                                        </p:tgtEl>
                                      </p:cBhvr>
                                    </p:animEffect>
                                  </p:childTnLst>
                                </p:cTn>
                              </p:par>
                              <p:par>
                                <p:cTn id="34" presetID="9"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dissolve">
                                      <p:cBhvr>
                                        <p:cTn id="36" dur="500"/>
                                        <p:tgtEl>
                                          <p:spTgt spid="40"/>
                                        </p:tgtEl>
                                      </p:cBhvr>
                                    </p:animEffect>
                                  </p:childTnLst>
                                </p:cTn>
                              </p:par>
                              <p:par>
                                <p:cTn id="37" presetID="9"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childTnLst>
                          </p:cTn>
                        </p:par>
                        <p:par>
                          <p:cTn id="40" fill="hold">
                            <p:stCondLst>
                              <p:cond delay="1500"/>
                            </p:stCondLst>
                            <p:childTnLst>
                              <p:par>
                                <p:cTn id="41" presetID="9"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P spid="3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B7F19-C882-12EC-E7A7-4E4720CCA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849B5-4ED3-A02D-A433-22FB71155A65}"/>
              </a:ext>
            </a:extLst>
          </p:cNvPr>
          <p:cNvSpPr>
            <a:spLocks noGrp="1"/>
          </p:cNvSpPr>
          <p:nvPr>
            <p:ph type="ctrTitle"/>
          </p:nvPr>
        </p:nvSpPr>
        <p:spPr>
          <a:xfrm>
            <a:off x="6991350" y="487018"/>
            <a:ext cx="4179570" cy="3377354"/>
          </a:xfrm>
        </p:spPr>
        <p:txBody>
          <a:bodyPr/>
          <a:lstStyle/>
          <a:p>
            <a:r>
              <a:rPr lang="en-US" dirty="0"/>
              <a:t>What should you do next?</a:t>
            </a:r>
          </a:p>
        </p:txBody>
      </p:sp>
    </p:spTree>
    <p:extLst>
      <p:ext uri="{BB962C8B-B14F-4D97-AF65-F5344CB8AC3E}">
        <p14:creationId xmlns:p14="http://schemas.microsoft.com/office/powerpoint/2010/main" val="213394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C2B06-11B7-2C50-659B-0C1A2CD963C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14F9EA9-E946-933E-8C94-143F69851ED2}"/>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54</a:t>
            </a:fld>
            <a:endParaRPr lang="en-US" dirty="0"/>
          </a:p>
        </p:txBody>
      </p:sp>
      <p:sp>
        <p:nvSpPr>
          <p:cNvPr id="2" name="Title 1">
            <a:extLst>
              <a:ext uri="{FF2B5EF4-FFF2-40B4-BE49-F238E27FC236}">
                <a16:creationId xmlns:a16="http://schemas.microsoft.com/office/drawing/2014/main" id="{9AB30AD4-A4FD-3A70-3C6B-837274F52276}"/>
              </a:ext>
            </a:extLst>
          </p:cNvPr>
          <p:cNvSpPr>
            <a:spLocks noGrp="1"/>
          </p:cNvSpPr>
          <p:nvPr>
            <p:ph type="title"/>
          </p:nvPr>
        </p:nvSpPr>
        <p:spPr>
          <a:xfrm>
            <a:off x="2933700" y="568961"/>
            <a:ext cx="8420100" cy="1780860"/>
          </a:xfrm>
        </p:spPr>
        <p:txBody>
          <a:bodyPr/>
          <a:lstStyle/>
          <a:p>
            <a:r>
              <a:rPr lang="en-US" b="1" dirty="0"/>
              <a:t>We end where we began</a:t>
            </a:r>
          </a:p>
        </p:txBody>
      </p:sp>
      <p:sp>
        <p:nvSpPr>
          <p:cNvPr id="3" name="Text Placeholder 2">
            <a:extLst>
              <a:ext uri="{FF2B5EF4-FFF2-40B4-BE49-F238E27FC236}">
                <a16:creationId xmlns:a16="http://schemas.microsoft.com/office/drawing/2014/main" id="{403EE50F-3443-EB9B-4407-0AAE7A0EA6D9}"/>
              </a:ext>
            </a:extLst>
          </p:cNvPr>
          <p:cNvSpPr txBox="1">
            <a:spLocks/>
          </p:cNvSpPr>
          <p:nvPr/>
        </p:nvSpPr>
        <p:spPr>
          <a:xfrm>
            <a:off x="0" y="2349820"/>
            <a:ext cx="11661422" cy="41652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dirty="0"/>
              <a:t>Do the prophetic signs point toward this timeline being accurate?</a:t>
            </a:r>
          </a:p>
          <a:p>
            <a:pPr marL="457200" lvl="1" indent="0" algn="just">
              <a:buNone/>
            </a:pPr>
            <a:r>
              <a:rPr lang="en-US" sz="2400" dirty="0"/>
              <a:t>	</a:t>
            </a:r>
            <a:r>
              <a:rPr lang="en-US" sz="2400" dirty="0">
                <a:solidFill>
                  <a:srgbClr val="0070C0"/>
                </a:solidFill>
              </a:rPr>
              <a:t>Yes</a:t>
            </a:r>
          </a:p>
          <a:p>
            <a:pPr marL="457200" lvl="1" indent="0" algn="just">
              <a:buNone/>
            </a:pPr>
            <a:endParaRPr lang="en-US" sz="1600" dirty="0"/>
          </a:p>
          <a:p>
            <a:pPr lvl="1" algn="just">
              <a:buFont typeface="Wingdings" pitchFamily="2" charset="2"/>
              <a:buChar char="Ø"/>
            </a:pPr>
            <a:r>
              <a:rPr lang="en-US" dirty="0"/>
              <a:t>Does that mean that we have conclusive proof of the timeline’s accuracy?</a:t>
            </a:r>
          </a:p>
          <a:p>
            <a:pPr marL="457200" lvl="1" indent="0" algn="just">
              <a:buNone/>
            </a:pPr>
            <a:r>
              <a:rPr lang="en-US" sz="2400" dirty="0">
                <a:solidFill>
                  <a:srgbClr val="0070C0"/>
                </a:solidFill>
              </a:rPr>
              <a:t>	No!</a:t>
            </a:r>
          </a:p>
          <a:p>
            <a:pPr marL="457200" lvl="1" indent="0" algn="just">
              <a:buNone/>
            </a:pPr>
            <a:endParaRPr lang="en-US" sz="1600" dirty="0"/>
          </a:p>
          <a:p>
            <a:pPr lvl="1" algn="just">
              <a:buFont typeface="Wingdings" pitchFamily="2" charset="2"/>
              <a:buChar char="Ø"/>
            </a:pPr>
            <a:r>
              <a:rPr lang="en-US" dirty="0"/>
              <a:t>Make no life decisions based on any of this!</a:t>
            </a:r>
          </a:p>
          <a:p>
            <a:pPr lvl="1" algn="just">
              <a:buFont typeface="Wingdings" pitchFamily="2" charset="2"/>
              <a:buChar char="Ø"/>
            </a:pPr>
            <a:endParaRPr lang="en-US" sz="1600" dirty="0"/>
          </a:p>
          <a:p>
            <a:pPr lvl="1" algn="just">
              <a:buFont typeface="Wingdings" pitchFamily="2" charset="2"/>
              <a:buChar char="Ø"/>
            </a:pPr>
            <a:r>
              <a:rPr lang="en-US" dirty="0"/>
              <a:t>Continue to live your life for God to the best of your ability</a:t>
            </a:r>
          </a:p>
        </p:txBody>
      </p:sp>
      <p:sp>
        <p:nvSpPr>
          <p:cNvPr id="4" name="Text Placeholder 2">
            <a:extLst>
              <a:ext uri="{FF2B5EF4-FFF2-40B4-BE49-F238E27FC236}">
                <a16:creationId xmlns:a16="http://schemas.microsoft.com/office/drawing/2014/main" id="{B6690334-1254-9A80-361E-D353F9BF97E5}"/>
              </a:ext>
            </a:extLst>
          </p:cNvPr>
          <p:cNvSpPr txBox="1">
            <a:spLocks/>
          </p:cNvSpPr>
          <p:nvPr/>
        </p:nvSpPr>
        <p:spPr>
          <a:xfrm>
            <a:off x="667399" y="5961185"/>
            <a:ext cx="10326624" cy="6140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3600" dirty="0">
                <a:solidFill>
                  <a:srgbClr val="0070C0"/>
                </a:solidFill>
              </a:rPr>
              <a:t>God will do as He wishes, when He wishes</a:t>
            </a:r>
          </a:p>
        </p:txBody>
      </p:sp>
    </p:spTree>
    <p:extLst>
      <p:ext uri="{BB962C8B-B14F-4D97-AF65-F5344CB8AC3E}">
        <p14:creationId xmlns:p14="http://schemas.microsoft.com/office/powerpoint/2010/main" val="291210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BCDA2-536B-3929-D4DC-8799E6570DC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2C8731-7225-B5E7-9AC7-ACBC5ADEBEA2}"/>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55</a:t>
            </a:fld>
            <a:endParaRPr lang="en-US" dirty="0"/>
          </a:p>
        </p:txBody>
      </p:sp>
      <p:sp>
        <p:nvSpPr>
          <p:cNvPr id="2" name="Title 1">
            <a:extLst>
              <a:ext uri="{FF2B5EF4-FFF2-40B4-BE49-F238E27FC236}">
                <a16:creationId xmlns:a16="http://schemas.microsoft.com/office/drawing/2014/main" id="{5F465413-BE1A-34FC-F71D-C1F21C59D0DC}"/>
              </a:ext>
            </a:extLst>
          </p:cNvPr>
          <p:cNvSpPr>
            <a:spLocks noGrp="1"/>
          </p:cNvSpPr>
          <p:nvPr>
            <p:ph type="title"/>
          </p:nvPr>
        </p:nvSpPr>
        <p:spPr>
          <a:xfrm>
            <a:off x="2933700" y="568961"/>
            <a:ext cx="8420100" cy="1780860"/>
          </a:xfrm>
        </p:spPr>
        <p:txBody>
          <a:bodyPr/>
          <a:lstStyle/>
          <a:p>
            <a:r>
              <a:rPr lang="en-US" b="1" dirty="0"/>
              <a:t>Maintain Steadfast Endurance</a:t>
            </a:r>
          </a:p>
        </p:txBody>
      </p:sp>
      <p:sp>
        <p:nvSpPr>
          <p:cNvPr id="3" name="Text Placeholder 2">
            <a:extLst>
              <a:ext uri="{FF2B5EF4-FFF2-40B4-BE49-F238E27FC236}">
                <a16:creationId xmlns:a16="http://schemas.microsoft.com/office/drawing/2014/main" id="{86DBF9D2-C745-C246-2CFD-F6F54FDD8070}"/>
              </a:ext>
            </a:extLst>
          </p:cNvPr>
          <p:cNvSpPr txBox="1">
            <a:spLocks/>
          </p:cNvSpPr>
          <p:nvPr/>
        </p:nvSpPr>
        <p:spPr>
          <a:xfrm>
            <a:off x="0" y="2349820"/>
            <a:ext cx="11661422" cy="39392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dirty="0"/>
              <a:t>During these last days, the trials will continue to get worse before they get better</a:t>
            </a:r>
          </a:p>
          <a:p>
            <a:pPr lvl="2" algn="just">
              <a:buFont typeface="Wingdings" pitchFamily="2" charset="2"/>
              <a:buChar char="Ø"/>
            </a:pPr>
            <a:r>
              <a:rPr lang="en-US" sz="2400" dirty="0"/>
              <a:t>The world is sinking deeper into depravity due to the sin nature of this last generation</a:t>
            </a:r>
          </a:p>
          <a:p>
            <a:pPr lvl="2" algn="just">
              <a:buFont typeface="Wingdings" pitchFamily="2" charset="2"/>
              <a:buChar char="Ø"/>
            </a:pPr>
            <a:r>
              <a:rPr lang="en-US" sz="2400" dirty="0"/>
              <a:t>The birth pangs that lead up to the Tribulation Period will continue to get more extreme and more frequent </a:t>
            </a:r>
          </a:p>
          <a:p>
            <a:pPr lvl="1" algn="just">
              <a:buFont typeface="Wingdings" pitchFamily="2" charset="2"/>
              <a:buChar char="Ø"/>
            </a:pPr>
            <a:r>
              <a:rPr lang="en-US" dirty="0"/>
              <a:t>We must face these trials through faith and steadfast endurance</a:t>
            </a:r>
          </a:p>
          <a:p>
            <a:pPr lvl="2" algn="just">
              <a:buFont typeface="Wingdings" pitchFamily="2" charset="2"/>
              <a:buChar char="Ø"/>
            </a:pPr>
            <a:r>
              <a:rPr lang="en-US" sz="2400" dirty="0"/>
              <a:t>Enduring these trials does not mean merely surviving, but also being a light in the darkness, leading by example, and helping others to salvation by exposing them to the light of Christ </a:t>
            </a:r>
          </a:p>
          <a:p>
            <a:pPr lvl="2" algn="just">
              <a:buFont typeface="Wingdings" pitchFamily="2" charset="2"/>
              <a:buChar char="Ø"/>
            </a:pPr>
            <a:r>
              <a:rPr lang="en-US" sz="2400" dirty="0"/>
              <a:t>People are longing for the answers that only Christ can provide – And you are His emissary</a:t>
            </a:r>
          </a:p>
        </p:txBody>
      </p:sp>
    </p:spTree>
    <p:extLst>
      <p:ext uri="{BB962C8B-B14F-4D97-AF65-F5344CB8AC3E}">
        <p14:creationId xmlns:p14="http://schemas.microsoft.com/office/powerpoint/2010/main" val="407866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E8C4A-1C6E-A5D1-8710-90F7E589CD0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2D554E-A173-365D-1672-DA705B9C5377}"/>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56</a:t>
            </a:fld>
            <a:endParaRPr lang="en-US" dirty="0"/>
          </a:p>
        </p:txBody>
      </p:sp>
      <p:sp>
        <p:nvSpPr>
          <p:cNvPr id="2" name="Title 1">
            <a:extLst>
              <a:ext uri="{FF2B5EF4-FFF2-40B4-BE49-F238E27FC236}">
                <a16:creationId xmlns:a16="http://schemas.microsoft.com/office/drawing/2014/main" id="{64443355-CA93-1D63-5568-E751031D42D7}"/>
              </a:ext>
            </a:extLst>
          </p:cNvPr>
          <p:cNvSpPr>
            <a:spLocks noGrp="1"/>
          </p:cNvSpPr>
          <p:nvPr>
            <p:ph type="title"/>
          </p:nvPr>
        </p:nvSpPr>
        <p:spPr>
          <a:xfrm>
            <a:off x="2933700" y="568961"/>
            <a:ext cx="8420100" cy="1780860"/>
          </a:xfrm>
        </p:spPr>
        <p:txBody>
          <a:bodyPr/>
          <a:lstStyle/>
          <a:p>
            <a:r>
              <a:rPr lang="en-US" b="1" dirty="0"/>
              <a:t>Maintain Steadfast Endurance</a:t>
            </a:r>
          </a:p>
        </p:txBody>
      </p:sp>
      <p:sp>
        <p:nvSpPr>
          <p:cNvPr id="3" name="Text Placeholder 2">
            <a:extLst>
              <a:ext uri="{FF2B5EF4-FFF2-40B4-BE49-F238E27FC236}">
                <a16:creationId xmlns:a16="http://schemas.microsoft.com/office/drawing/2014/main" id="{211172A0-2FD1-BD3C-6E41-BF2612376415}"/>
              </a:ext>
            </a:extLst>
          </p:cNvPr>
          <p:cNvSpPr txBox="1">
            <a:spLocks/>
          </p:cNvSpPr>
          <p:nvPr/>
        </p:nvSpPr>
        <p:spPr>
          <a:xfrm>
            <a:off x="0" y="2349820"/>
            <a:ext cx="11661422" cy="36113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dirty="0"/>
              <a:t>We maintain steadfast endurance by:</a:t>
            </a:r>
          </a:p>
          <a:p>
            <a:pPr lvl="2" algn="just">
              <a:buFont typeface="Wingdings" pitchFamily="2" charset="2"/>
              <a:buChar char="Ø"/>
            </a:pPr>
            <a:r>
              <a:rPr lang="en-US" sz="2400" dirty="0"/>
              <a:t>Obeying all governmental authorities and laws that do not contradict God’s laws, even if those rules are unjust </a:t>
            </a:r>
          </a:p>
          <a:p>
            <a:pPr lvl="2" algn="just">
              <a:buFont typeface="Wingdings" pitchFamily="2" charset="2"/>
              <a:buChar char="Ø"/>
            </a:pPr>
            <a:r>
              <a:rPr lang="en-US" sz="2400" dirty="0"/>
              <a:t>Showing respect and honoring leaders even if they are foolish and ungodly </a:t>
            </a:r>
          </a:p>
          <a:p>
            <a:pPr lvl="2" algn="just">
              <a:buFont typeface="Wingdings" pitchFamily="2" charset="2"/>
              <a:buChar char="Ø"/>
            </a:pPr>
            <a:r>
              <a:rPr lang="en-US" sz="2400" dirty="0"/>
              <a:t>Remembering that vengeance and judgment are the Lord’s purview</a:t>
            </a:r>
          </a:p>
          <a:p>
            <a:pPr lvl="2" algn="just">
              <a:buFont typeface="Wingdings" pitchFamily="2" charset="2"/>
              <a:buChar char="Ø"/>
            </a:pPr>
            <a:r>
              <a:rPr lang="en-US" sz="2400" dirty="0"/>
              <a:t>Having a servant mindset, working with integrity, and treating everyone fairly and with respect </a:t>
            </a:r>
          </a:p>
          <a:p>
            <a:pPr lvl="2" algn="just">
              <a:buFont typeface="Wingdings" pitchFamily="2" charset="2"/>
              <a:buChar char="Ø"/>
            </a:pPr>
            <a:r>
              <a:rPr lang="en-US" sz="2400" dirty="0"/>
              <a:t>Not bowing to man’s desires, even in the face of persecution</a:t>
            </a:r>
          </a:p>
          <a:p>
            <a:pPr lvl="2" algn="just">
              <a:buFont typeface="Wingdings" pitchFamily="2" charset="2"/>
              <a:buChar char="Ø"/>
            </a:pPr>
            <a:r>
              <a:rPr lang="en-US" sz="2400" dirty="0"/>
              <a:t>Doing all this without complaint </a:t>
            </a:r>
          </a:p>
        </p:txBody>
      </p:sp>
      <p:sp>
        <p:nvSpPr>
          <p:cNvPr id="4" name="Text Placeholder 2">
            <a:extLst>
              <a:ext uri="{FF2B5EF4-FFF2-40B4-BE49-F238E27FC236}">
                <a16:creationId xmlns:a16="http://schemas.microsoft.com/office/drawing/2014/main" id="{86E36486-2EC3-7D1E-CF84-5CBFE939D36E}"/>
              </a:ext>
            </a:extLst>
          </p:cNvPr>
          <p:cNvSpPr txBox="1">
            <a:spLocks/>
          </p:cNvSpPr>
          <p:nvPr/>
        </p:nvSpPr>
        <p:spPr>
          <a:xfrm>
            <a:off x="667399" y="5961185"/>
            <a:ext cx="10326624" cy="6140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3600" dirty="0">
                <a:solidFill>
                  <a:srgbClr val="0070C0"/>
                </a:solidFill>
              </a:rPr>
              <a:t>Put on the Full Armor of God</a:t>
            </a:r>
          </a:p>
        </p:txBody>
      </p:sp>
    </p:spTree>
    <p:extLst>
      <p:ext uri="{BB962C8B-B14F-4D97-AF65-F5344CB8AC3E}">
        <p14:creationId xmlns:p14="http://schemas.microsoft.com/office/powerpoint/2010/main" val="41965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dissolv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4950-B5D9-65B0-F74D-98A49BF529B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A60F22A-F20F-1692-5DB0-9187BA0976F1}"/>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57</a:t>
            </a:fld>
            <a:endParaRPr lang="en-US" dirty="0"/>
          </a:p>
        </p:txBody>
      </p:sp>
      <p:sp>
        <p:nvSpPr>
          <p:cNvPr id="2" name="Title 1">
            <a:extLst>
              <a:ext uri="{FF2B5EF4-FFF2-40B4-BE49-F238E27FC236}">
                <a16:creationId xmlns:a16="http://schemas.microsoft.com/office/drawing/2014/main" id="{D92A2DF7-3327-3908-22E0-54645044452D}"/>
              </a:ext>
            </a:extLst>
          </p:cNvPr>
          <p:cNvSpPr>
            <a:spLocks noGrp="1"/>
          </p:cNvSpPr>
          <p:nvPr>
            <p:ph type="title"/>
          </p:nvPr>
        </p:nvSpPr>
        <p:spPr>
          <a:xfrm>
            <a:off x="2933700" y="568961"/>
            <a:ext cx="8420100" cy="1780860"/>
          </a:xfrm>
        </p:spPr>
        <p:txBody>
          <a:bodyPr/>
          <a:lstStyle/>
          <a:p>
            <a:r>
              <a:rPr lang="en-US" b="1" dirty="0"/>
              <a:t>Focus on Eternity</a:t>
            </a:r>
          </a:p>
        </p:txBody>
      </p:sp>
      <p:sp>
        <p:nvSpPr>
          <p:cNvPr id="3" name="Text Placeholder 2">
            <a:extLst>
              <a:ext uri="{FF2B5EF4-FFF2-40B4-BE49-F238E27FC236}">
                <a16:creationId xmlns:a16="http://schemas.microsoft.com/office/drawing/2014/main" id="{95C3574A-157E-14E3-D328-9C9B592092C7}"/>
              </a:ext>
            </a:extLst>
          </p:cNvPr>
          <p:cNvSpPr txBox="1">
            <a:spLocks/>
          </p:cNvSpPr>
          <p:nvPr/>
        </p:nvSpPr>
        <p:spPr>
          <a:xfrm>
            <a:off x="0" y="2349820"/>
            <a:ext cx="11661422" cy="39392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dirty="0"/>
              <a:t>Focusing on this hope for eternity and faith in God is what provides the strength necessary to endure </a:t>
            </a:r>
          </a:p>
          <a:p>
            <a:pPr lvl="2" algn="just">
              <a:buFont typeface="Wingdings" pitchFamily="2" charset="2"/>
              <a:buChar char="Ø"/>
            </a:pPr>
            <a:r>
              <a:rPr lang="en-US" sz="2400" dirty="0"/>
              <a:t>The benefits of these trials may not be apparent while they occur, but they will help prepare you for your future assignments in the Millennial Kingdom and throughout eternity</a:t>
            </a:r>
          </a:p>
          <a:p>
            <a:pPr lvl="2" algn="just">
              <a:buFont typeface="Wingdings" pitchFamily="2" charset="2"/>
              <a:buChar char="Ø"/>
            </a:pPr>
            <a:r>
              <a:rPr lang="en-US" sz="2400" dirty="0"/>
              <a:t>These trials will pale in comparison to the rewards that will be received in heaven for being faithful</a:t>
            </a:r>
          </a:p>
          <a:p>
            <a:pPr lvl="2" algn="just">
              <a:buFont typeface="Wingdings" pitchFamily="2" charset="2"/>
              <a:buChar char="Ø"/>
            </a:pPr>
            <a:r>
              <a:rPr lang="en-US" sz="2400" dirty="0"/>
              <a:t>God will also ensure that these burdens are not unbearable and can be handled through faith in Him</a:t>
            </a:r>
          </a:p>
        </p:txBody>
      </p:sp>
    </p:spTree>
    <p:extLst>
      <p:ext uri="{BB962C8B-B14F-4D97-AF65-F5344CB8AC3E}">
        <p14:creationId xmlns:p14="http://schemas.microsoft.com/office/powerpoint/2010/main" val="253521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3109D-A393-1023-0E6A-E69F0C82578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15CC714-00D7-F441-B9C1-6A42A59ABB6D}"/>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58</a:t>
            </a:fld>
            <a:endParaRPr lang="en-US" dirty="0"/>
          </a:p>
        </p:txBody>
      </p:sp>
      <p:sp>
        <p:nvSpPr>
          <p:cNvPr id="2" name="Title 1">
            <a:extLst>
              <a:ext uri="{FF2B5EF4-FFF2-40B4-BE49-F238E27FC236}">
                <a16:creationId xmlns:a16="http://schemas.microsoft.com/office/drawing/2014/main" id="{3182FDD1-266D-CD9A-E4CD-0BDBF002EEF9}"/>
              </a:ext>
            </a:extLst>
          </p:cNvPr>
          <p:cNvSpPr>
            <a:spLocks noGrp="1"/>
          </p:cNvSpPr>
          <p:nvPr>
            <p:ph type="title"/>
          </p:nvPr>
        </p:nvSpPr>
        <p:spPr>
          <a:xfrm>
            <a:off x="2933700" y="568961"/>
            <a:ext cx="8420100" cy="1780860"/>
          </a:xfrm>
        </p:spPr>
        <p:txBody>
          <a:bodyPr/>
          <a:lstStyle/>
          <a:p>
            <a:r>
              <a:rPr lang="en-US" b="1" dirty="0"/>
              <a:t>Jesus’ imminent return</a:t>
            </a:r>
          </a:p>
        </p:txBody>
      </p:sp>
      <p:sp>
        <p:nvSpPr>
          <p:cNvPr id="3" name="Text Placeholder 2">
            <a:extLst>
              <a:ext uri="{FF2B5EF4-FFF2-40B4-BE49-F238E27FC236}">
                <a16:creationId xmlns:a16="http://schemas.microsoft.com/office/drawing/2014/main" id="{C0D6488B-A24A-9320-C8CE-31A414076D70}"/>
              </a:ext>
            </a:extLst>
          </p:cNvPr>
          <p:cNvSpPr txBox="1">
            <a:spLocks/>
          </p:cNvSpPr>
          <p:nvPr/>
        </p:nvSpPr>
        <p:spPr>
          <a:xfrm>
            <a:off x="0" y="2349820"/>
            <a:ext cx="11661422" cy="39392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Ø"/>
            </a:pPr>
            <a:r>
              <a:rPr lang="en-US" dirty="0"/>
              <a:t>Over the last two thousand years believers have been told that the return of Christ is imminent</a:t>
            </a:r>
          </a:p>
          <a:p>
            <a:pPr lvl="2" algn="just">
              <a:buFont typeface="Wingdings" pitchFamily="2" charset="2"/>
              <a:buChar char="Ø"/>
            </a:pPr>
            <a:r>
              <a:rPr lang="en-US" sz="2400" dirty="0"/>
              <a:t>This has caused people to lose the sense of urgency and more importantly, their preparedness for Christ’s return</a:t>
            </a:r>
          </a:p>
          <a:p>
            <a:pPr lvl="1" algn="just">
              <a:buFont typeface="Wingdings" pitchFamily="2" charset="2"/>
              <a:buChar char="Ø"/>
            </a:pPr>
            <a:r>
              <a:rPr lang="en-US" dirty="0"/>
              <a:t>Jesus commanded this generation to watch for His return </a:t>
            </a:r>
          </a:p>
          <a:p>
            <a:pPr lvl="2" algn="just">
              <a:buFont typeface="Wingdings" pitchFamily="2" charset="2"/>
              <a:buChar char="Ø"/>
            </a:pPr>
            <a:r>
              <a:rPr lang="en-US" sz="2400" dirty="0"/>
              <a:t>All the signs pointing to Christ’s imminent return are present and this is the first generation for which this is true</a:t>
            </a:r>
          </a:p>
          <a:p>
            <a:pPr lvl="2" algn="just">
              <a:buFont typeface="Wingdings" pitchFamily="2" charset="2"/>
              <a:buChar char="Ø"/>
            </a:pPr>
            <a:r>
              <a:rPr lang="en-US" sz="2400" dirty="0"/>
              <a:t>Renew your sense of urgency and be prepared for Christ’s return by repenting and accepting Jesus as your savior</a:t>
            </a:r>
          </a:p>
          <a:p>
            <a:pPr lvl="2" algn="just">
              <a:buFont typeface="Wingdings" pitchFamily="2" charset="2"/>
              <a:buChar char="Ø"/>
            </a:pPr>
            <a:r>
              <a:rPr lang="en-US" sz="2400" dirty="0"/>
              <a:t>You don’t want to miss the rapture because being unprepared and missing this condemns one to living through the horrors of the Tribulation Period</a:t>
            </a:r>
          </a:p>
        </p:txBody>
      </p:sp>
    </p:spTree>
    <p:extLst>
      <p:ext uri="{BB962C8B-B14F-4D97-AF65-F5344CB8AC3E}">
        <p14:creationId xmlns:p14="http://schemas.microsoft.com/office/powerpoint/2010/main" val="168697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D4140-044F-3C8E-F236-09A01701E3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C23AF-A77A-3AE9-8153-2352885FDE2E}"/>
              </a:ext>
            </a:extLst>
          </p:cNvPr>
          <p:cNvSpPr>
            <a:spLocks noGrp="1"/>
          </p:cNvSpPr>
          <p:nvPr>
            <p:ph type="ctrTitle"/>
          </p:nvPr>
        </p:nvSpPr>
        <p:spPr>
          <a:xfrm>
            <a:off x="6991350" y="487018"/>
            <a:ext cx="4179570" cy="3377354"/>
          </a:xfrm>
        </p:spPr>
        <p:txBody>
          <a:bodyPr/>
          <a:lstStyle/>
          <a:p>
            <a:r>
              <a:rPr lang="en-US" dirty="0"/>
              <a:t>Maranatha!</a:t>
            </a:r>
          </a:p>
        </p:txBody>
      </p:sp>
    </p:spTree>
    <p:extLst>
      <p:ext uri="{BB962C8B-B14F-4D97-AF65-F5344CB8AC3E}">
        <p14:creationId xmlns:p14="http://schemas.microsoft.com/office/powerpoint/2010/main" val="393563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6991350" y="487018"/>
            <a:ext cx="4179570" cy="3377354"/>
          </a:xfrm>
        </p:spPr>
        <p:txBody>
          <a:bodyPr/>
          <a:lstStyle/>
          <a:p>
            <a:r>
              <a:rPr lang="en-US" dirty="0"/>
              <a:t>Are we in the end-times?</a:t>
            </a:r>
          </a:p>
        </p:txBody>
      </p:sp>
    </p:spTree>
    <p:extLst>
      <p:ext uri="{BB962C8B-B14F-4D97-AF65-F5344CB8AC3E}">
        <p14:creationId xmlns:p14="http://schemas.microsoft.com/office/powerpoint/2010/main" val="60879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2850181"/>
          </a:xfrm>
        </p:spPr>
        <p:txBody>
          <a:bodyPr>
            <a:noAutofit/>
          </a:bodyPr>
          <a:lstStyle/>
          <a:p>
            <a:r>
              <a:rPr lang="en-US" sz="2400" dirty="0"/>
              <a:t>John Messina</a:t>
            </a:r>
          </a:p>
          <a:p>
            <a:r>
              <a:rPr lang="en-US" dirty="0"/>
              <a:t>484-682-7608</a:t>
            </a:r>
          </a:p>
          <a:p>
            <a:r>
              <a:rPr lang="en-US" dirty="0" err="1"/>
              <a:t>jmessina@ptd.net</a:t>
            </a:r>
            <a:endParaRPr lang="en-US" dirty="0"/>
          </a:p>
        </p:txBody>
      </p:sp>
      <p:pic>
        <p:nvPicPr>
          <p:cNvPr id="4" name="Picture 3">
            <a:extLst>
              <a:ext uri="{FF2B5EF4-FFF2-40B4-BE49-F238E27FC236}">
                <a16:creationId xmlns:a16="http://schemas.microsoft.com/office/drawing/2014/main" id="{F81A54D4-EC54-41CA-72CC-37CEBC00D8A5}"/>
              </a:ext>
            </a:extLst>
          </p:cNvPr>
          <p:cNvPicPr>
            <a:picLocks noChangeAspect="1"/>
          </p:cNvPicPr>
          <p:nvPr/>
        </p:nvPicPr>
        <p:blipFill>
          <a:blip r:embed="rId3"/>
          <a:stretch>
            <a:fillRect/>
          </a:stretch>
        </p:blipFill>
        <p:spPr>
          <a:xfrm>
            <a:off x="7471276" y="1694392"/>
            <a:ext cx="3383827" cy="3547872"/>
          </a:xfrm>
          <a:prstGeom prst="rect">
            <a:avLst/>
          </a:prstGeom>
        </p:spPr>
      </p:pic>
    </p:spTree>
    <p:extLst>
      <p:ext uri="{BB962C8B-B14F-4D97-AF65-F5344CB8AC3E}">
        <p14:creationId xmlns:p14="http://schemas.microsoft.com/office/powerpoint/2010/main" val="196978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DE578-D680-FC00-C56C-72CD6E36684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6ED8C0-71E4-A592-4ED2-CEFBA943DE8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7</a:t>
            </a:fld>
            <a:endParaRPr lang="en-US" dirty="0"/>
          </a:p>
        </p:txBody>
      </p:sp>
      <p:sp>
        <p:nvSpPr>
          <p:cNvPr id="2" name="Title 1">
            <a:extLst>
              <a:ext uri="{FF2B5EF4-FFF2-40B4-BE49-F238E27FC236}">
                <a16:creationId xmlns:a16="http://schemas.microsoft.com/office/drawing/2014/main" id="{93FB2ED7-3FBA-3D51-81F0-0395C5E27D5B}"/>
              </a:ext>
            </a:extLst>
          </p:cNvPr>
          <p:cNvSpPr>
            <a:spLocks noGrp="1"/>
          </p:cNvSpPr>
          <p:nvPr>
            <p:ph type="title"/>
          </p:nvPr>
        </p:nvSpPr>
        <p:spPr>
          <a:xfrm>
            <a:off x="2933700" y="568961"/>
            <a:ext cx="8420100" cy="1780860"/>
          </a:xfrm>
        </p:spPr>
        <p:txBody>
          <a:bodyPr/>
          <a:lstStyle/>
          <a:p>
            <a:r>
              <a:rPr lang="en-US" b="1" dirty="0"/>
              <a:t>Bottom Line Up Front!</a:t>
            </a:r>
          </a:p>
        </p:txBody>
      </p:sp>
      <p:sp>
        <p:nvSpPr>
          <p:cNvPr id="3" name="Text Placeholder 2">
            <a:extLst>
              <a:ext uri="{FF2B5EF4-FFF2-40B4-BE49-F238E27FC236}">
                <a16:creationId xmlns:a16="http://schemas.microsoft.com/office/drawing/2014/main" id="{0C6BE64B-3BBE-D141-4C20-B53E3283047E}"/>
              </a:ext>
            </a:extLst>
          </p:cNvPr>
          <p:cNvSpPr txBox="1">
            <a:spLocks/>
          </p:cNvSpPr>
          <p:nvPr/>
        </p:nvSpPr>
        <p:spPr>
          <a:xfrm>
            <a:off x="0" y="2349820"/>
            <a:ext cx="11661422" cy="39392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en-US" dirty="0">
                <a:solidFill>
                  <a:srgbClr val="0070C0"/>
                </a:solidFill>
              </a:rPr>
              <a:t>Are we in the last days?</a:t>
            </a:r>
          </a:p>
          <a:p>
            <a:pPr marL="457200" lvl="1" indent="0" algn="just">
              <a:buNone/>
            </a:pPr>
            <a:endParaRPr lang="en-US" sz="1600" dirty="0"/>
          </a:p>
          <a:p>
            <a:pPr marL="457200" lvl="1" indent="0" algn="just">
              <a:buNone/>
            </a:pPr>
            <a:r>
              <a:rPr lang="en-US" dirty="0">
                <a:solidFill>
                  <a:srgbClr val="0070C0"/>
                </a:solidFill>
              </a:rPr>
              <a:t>No!</a:t>
            </a:r>
          </a:p>
          <a:p>
            <a:pPr marL="457200" lvl="1" indent="0" algn="just">
              <a:buNone/>
            </a:pPr>
            <a:endParaRPr lang="en-US" sz="1600" dirty="0"/>
          </a:p>
          <a:p>
            <a:pPr lvl="1" algn="just">
              <a:buFont typeface="Wingdings" pitchFamily="2" charset="2"/>
              <a:buChar char="Ø"/>
            </a:pPr>
            <a:r>
              <a:rPr lang="en-US" dirty="0"/>
              <a:t>We have been in the last days since Jesus ascended into Heaven 2,000 years ago</a:t>
            </a:r>
          </a:p>
          <a:p>
            <a:pPr lvl="2" algn="just">
              <a:buFont typeface="Wingdings" pitchFamily="2" charset="2"/>
              <a:buChar char="Ø"/>
            </a:pPr>
            <a:r>
              <a:rPr lang="en-US" sz="2400" dirty="0"/>
              <a:t>We are not just in the last day…</a:t>
            </a:r>
          </a:p>
          <a:p>
            <a:pPr lvl="2" algn="just">
              <a:buFont typeface="Wingdings" pitchFamily="2" charset="2"/>
              <a:buChar char="Ø"/>
            </a:pPr>
            <a:r>
              <a:rPr lang="en-US" sz="2400" dirty="0"/>
              <a:t>We are not just in the last hour…</a:t>
            </a:r>
          </a:p>
          <a:p>
            <a:pPr lvl="2" algn="just">
              <a:buFont typeface="Wingdings" pitchFamily="2" charset="2"/>
              <a:buChar char="Ø"/>
            </a:pPr>
            <a:r>
              <a:rPr lang="en-US" sz="2400" dirty="0"/>
              <a:t>We are not just in the last minute…</a:t>
            </a:r>
          </a:p>
          <a:p>
            <a:pPr lvl="2" algn="just">
              <a:buFont typeface="Wingdings" pitchFamily="2" charset="2"/>
              <a:buChar char="Ø"/>
            </a:pPr>
            <a:endParaRPr lang="en-US" sz="2400" dirty="0"/>
          </a:p>
        </p:txBody>
      </p:sp>
      <p:sp>
        <p:nvSpPr>
          <p:cNvPr id="4" name="Text Placeholder 2">
            <a:extLst>
              <a:ext uri="{FF2B5EF4-FFF2-40B4-BE49-F238E27FC236}">
                <a16:creationId xmlns:a16="http://schemas.microsoft.com/office/drawing/2014/main" id="{98DABB9D-929C-FE6C-5C54-55F543109F43}"/>
              </a:ext>
            </a:extLst>
          </p:cNvPr>
          <p:cNvSpPr txBox="1">
            <a:spLocks/>
          </p:cNvSpPr>
          <p:nvPr/>
        </p:nvSpPr>
        <p:spPr>
          <a:xfrm>
            <a:off x="2194725" y="5533292"/>
            <a:ext cx="7271972" cy="1041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3600" dirty="0">
                <a:solidFill>
                  <a:srgbClr val="0070C0"/>
                </a:solidFill>
              </a:rPr>
              <a:t>We are in the last seconds!</a:t>
            </a:r>
          </a:p>
        </p:txBody>
      </p:sp>
    </p:spTree>
    <p:extLst>
      <p:ext uri="{BB962C8B-B14F-4D97-AF65-F5344CB8AC3E}">
        <p14:creationId xmlns:p14="http://schemas.microsoft.com/office/powerpoint/2010/main" val="411851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C8C9E-9555-B7E2-FE4F-DC6A1DB470C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CF76FEB-5C1C-60A9-15D4-23EE35037FE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8</a:t>
            </a:fld>
            <a:endParaRPr lang="en-US" dirty="0"/>
          </a:p>
        </p:txBody>
      </p:sp>
      <p:sp>
        <p:nvSpPr>
          <p:cNvPr id="2" name="Title 1">
            <a:extLst>
              <a:ext uri="{FF2B5EF4-FFF2-40B4-BE49-F238E27FC236}">
                <a16:creationId xmlns:a16="http://schemas.microsoft.com/office/drawing/2014/main" id="{6AAACA26-11DB-2EE4-C4D7-5D66D42AF031}"/>
              </a:ext>
            </a:extLst>
          </p:cNvPr>
          <p:cNvSpPr>
            <a:spLocks noGrp="1"/>
          </p:cNvSpPr>
          <p:nvPr>
            <p:ph type="title"/>
          </p:nvPr>
        </p:nvSpPr>
        <p:spPr>
          <a:xfrm>
            <a:off x="2933700" y="568961"/>
            <a:ext cx="8420100" cy="1780860"/>
          </a:xfrm>
        </p:spPr>
        <p:txBody>
          <a:bodyPr/>
          <a:lstStyle/>
          <a:p>
            <a:r>
              <a:rPr lang="en-US" b="1" dirty="0"/>
              <a:t>Does this sound familiar?</a:t>
            </a:r>
          </a:p>
        </p:txBody>
      </p:sp>
      <p:sp>
        <p:nvSpPr>
          <p:cNvPr id="3" name="Text Placeholder 2">
            <a:extLst>
              <a:ext uri="{FF2B5EF4-FFF2-40B4-BE49-F238E27FC236}">
                <a16:creationId xmlns:a16="http://schemas.microsoft.com/office/drawing/2014/main" id="{312351F7-D507-D2A8-FF7D-854707985841}"/>
              </a:ext>
            </a:extLst>
          </p:cNvPr>
          <p:cNvSpPr txBox="1">
            <a:spLocks/>
          </p:cNvSpPr>
          <p:nvPr/>
        </p:nvSpPr>
        <p:spPr>
          <a:xfrm>
            <a:off x="0" y="2349820"/>
            <a:ext cx="11661422" cy="17808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en-US" dirty="0">
                <a:solidFill>
                  <a:schemeClr val="accent6">
                    <a:lumMod val="75000"/>
                  </a:schemeClr>
                </a:solidFill>
              </a:rPr>
              <a:t>“There will be terrible times in the last days.  People will be lovers of themselves, lovers of money, boastful, proud, abusive, disobedient to their parents, ungrateful, unholy, without love, unforgiving, slanderous, without self-control, brutal, not lovers of the good, treacherous, rash, conceited, lovers of pleasure rather than lovers of God—having a form of godliness but denying its power.”  </a:t>
            </a:r>
            <a:r>
              <a:rPr lang="en-US" dirty="0"/>
              <a:t>2 Timothy 3:1-5</a:t>
            </a:r>
          </a:p>
        </p:txBody>
      </p:sp>
      <p:sp>
        <p:nvSpPr>
          <p:cNvPr id="4" name="Text Placeholder 2">
            <a:extLst>
              <a:ext uri="{FF2B5EF4-FFF2-40B4-BE49-F238E27FC236}">
                <a16:creationId xmlns:a16="http://schemas.microsoft.com/office/drawing/2014/main" id="{73D9766B-2595-10BF-9D8F-F34D0B9E8294}"/>
              </a:ext>
            </a:extLst>
          </p:cNvPr>
          <p:cNvSpPr txBox="1">
            <a:spLocks/>
          </p:cNvSpPr>
          <p:nvPr/>
        </p:nvSpPr>
        <p:spPr>
          <a:xfrm>
            <a:off x="2194725" y="4474832"/>
            <a:ext cx="7271972" cy="21004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3600" dirty="0">
                <a:solidFill>
                  <a:srgbClr val="0070C0"/>
                </a:solidFill>
              </a:rPr>
              <a:t>Paul’s description of the last days certainly fits this generation</a:t>
            </a:r>
          </a:p>
        </p:txBody>
      </p:sp>
    </p:spTree>
    <p:extLst>
      <p:ext uri="{BB962C8B-B14F-4D97-AF65-F5344CB8AC3E}">
        <p14:creationId xmlns:p14="http://schemas.microsoft.com/office/powerpoint/2010/main" val="209648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43602-A86B-0983-335F-730B86EFCC3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1EFF0B-AB6F-6798-B5DA-D0964B4AA5DA}"/>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9</a:t>
            </a:fld>
            <a:endParaRPr lang="en-US" dirty="0"/>
          </a:p>
        </p:txBody>
      </p:sp>
      <p:sp>
        <p:nvSpPr>
          <p:cNvPr id="2" name="Title 1">
            <a:extLst>
              <a:ext uri="{FF2B5EF4-FFF2-40B4-BE49-F238E27FC236}">
                <a16:creationId xmlns:a16="http://schemas.microsoft.com/office/drawing/2014/main" id="{3D85AE96-9407-221C-691C-751835E194BC}"/>
              </a:ext>
            </a:extLst>
          </p:cNvPr>
          <p:cNvSpPr>
            <a:spLocks noGrp="1"/>
          </p:cNvSpPr>
          <p:nvPr>
            <p:ph type="title"/>
          </p:nvPr>
        </p:nvSpPr>
        <p:spPr>
          <a:xfrm>
            <a:off x="2933700" y="568961"/>
            <a:ext cx="8420100" cy="1780860"/>
          </a:xfrm>
        </p:spPr>
        <p:txBody>
          <a:bodyPr/>
          <a:lstStyle/>
          <a:p>
            <a:r>
              <a:rPr lang="en-US" b="1" dirty="0"/>
              <a:t>Jesus’ Olivette Discourse is the key</a:t>
            </a:r>
          </a:p>
        </p:txBody>
      </p:sp>
      <p:sp>
        <p:nvSpPr>
          <p:cNvPr id="3" name="Text Placeholder 2">
            <a:extLst>
              <a:ext uri="{FF2B5EF4-FFF2-40B4-BE49-F238E27FC236}">
                <a16:creationId xmlns:a16="http://schemas.microsoft.com/office/drawing/2014/main" id="{7EE3EC0D-99E2-D124-26A7-7957A4713CB7}"/>
              </a:ext>
            </a:extLst>
          </p:cNvPr>
          <p:cNvSpPr txBox="1">
            <a:spLocks/>
          </p:cNvSpPr>
          <p:nvPr/>
        </p:nvSpPr>
        <p:spPr>
          <a:xfrm>
            <a:off x="0" y="2349821"/>
            <a:ext cx="11661422" cy="17808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en-US" dirty="0">
                <a:solidFill>
                  <a:schemeClr val="bg1">
                    <a:lumMod val="65000"/>
                  </a:schemeClr>
                </a:solidFill>
              </a:rPr>
              <a:t>“</a:t>
            </a:r>
            <a:r>
              <a:rPr lang="en-US" dirty="0">
                <a:solidFill>
                  <a:srgbClr val="FF0000"/>
                </a:solidFill>
              </a:rPr>
              <a:t>Now learn this lesson from the fig tree: </a:t>
            </a:r>
            <a:r>
              <a:rPr lang="en-US" dirty="0">
                <a:solidFill>
                  <a:schemeClr val="bg1">
                    <a:lumMod val="65000"/>
                  </a:schemeClr>
                </a:solidFill>
              </a:rPr>
              <a:t>As soon as its twigs get tender and its leaves come out, you know that summer is near.  Even so, when you see all these things, you know that it is near, right at the door.  Truly I tell you, this generation will certainly not pass away until all these things have happened.  Heaven and earth will pass away, but my words will never pass away.”  </a:t>
            </a:r>
            <a:r>
              <a:rPr lang="en-US" dirty="0"/>
              <a:t>Matthew 24:32-35</a:t>
            </a:r>
          </a:p>
        </p:txBody>
      </p:sp>
      <p:sp>
        <p:nvSpPr>
          <p:cNvPr id="8" name="Text Placeholder 2">
            <a:extLst>
              <a:ext uri="{FF2B5EF4-FFF2-40B4-BE49-F238E27FC236}">
                <a16:creationId xmlns:a16="http://schemas.microsoft.com/office/drawing/2014/main" id="{DDEE6508-6306-FD3D-F5EF-362B8BBCFBC6}"/>
              </a:ext>
            </a:extLst>
          </p:cNvPr>
          <p:cNvSpPr txBox="1">
            <a:spLocks/>
          </p:cNvSpPr>
          <p:nvPr/>
        </p:nvSpPr>
        <p:spPr>
          <a:xfrm>
            <a:off x="2518109" y="4474832"/>
            <a:ext cx="6629400" cy="21004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3600" dirty="0">
                <a:solidFill>
                  <a:srgbClr val="0070C0"/>
                </a:solidFill>
              </a:rPr>
              <a:t>The fig tree always represents the nation of Israel.</a:t>
            </a:r>
          </a:p>
        </p:txBody>
      </p:sp>
    </p:spTree>
    <p:extLst>
      <p:ext uri="{BB962C8B-B14F-4D97-AF65-F5344CB8AC3E}">
        <p14:creationId xmlns:p14="http://schemas.microsoft.com/office/powerpoint/2010/main" val="29782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{AE791BAB-74B7-4B3C-A1AE-D4157714FAC6}tf67328976_win32</Template>
  <TotalTime>7564</TotalTime>
  <Words>5565</Words>
  <Application>Microsoft Macintosh PowerPoint</Application>
  <PresentationFormat>Widescreen</PresentationFormat>
  <Paragraphs>558</Paragraphs>
  <Slides>60</Slides>
  <Notes>60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Tenorite</vt:lpstr>
      <vt:lpstr>Wingdings</vt:lpstr>
      <vt:lpstr>Custom</vt:lpstr>
      <vt:lpstr>End-Times Prophecies  John Messina</vt:lpstr>
      <vt:lpstr>What questions will we answer?</vt:lpstr>
      <vt:lpstr>Should you believe any of this?</vt:lpstr>
      <vt:lpstr>Never take prophetic analysis at face value</vt:lpstr>
      <vt:lpstr>Never take prophetic analysis at face value</vt:lpstr>
      <vt:lpstr>Are we in the end-times?</vt:lpstr>
      <vt:lpstr>Bottom Line Up Front!</vt:lpstr>
      <vt:lpstr>Does this sound familiar?</vt:lpstr>
      <vt:lpstr>Jesus’ Olivette Discourse is the key</vt:lpstr>
      <vt:lpstr>Jesus’ Olivette Discourse is the key</vt:lpstr>
      <vt:lpstr>Jesus’ Olivette Discourse is the key</vt:lpstr>
      <vt:lpstr>Jesus’ Olivette Discourse is the key</vt:lpstr>
      <vt:lpstr>What prophecies support this being the end-times?</vt:lpstr>
      <vt:lpstr>God’s punishment for disobedience</vt:lpstr>
      <vt:lpstr>The rebirth of the nation of Israel</vt:lpstr>
      <vt:lpstr>The rebirth of the nation of Israel</vt:lpstr>
      <vt:lpstr>The rebirth of the nation of Israel</vt:lpstr>
      <vt:lpstr>The rebirth of the nation of Israel</vt:lpstr>
      <vt:lpstr>The rebirth of the nation of Israel</vt:lpstr>
      <vt:lpstr>The rebirth of the nation of Israel</vt:lpstr>
      <vt:lpstr>Can we know when the Tribulation will occur?</vt:lpstr>
      <vt:lpstr>Daniel’s 70th Week</vt:lpstr>
      <vt:lpstr>Daniel’s 70th Week</vt:lpstr>
      <vt:lpstr>When will It be the last generation?</vt:lpstr>
      <vt:lpstr>The Last Generation</vt:lpstr>
      <vt:lpstr>Israel’s Rebirth – The valley of the dry bones</vt:lpstr>
      <vt:lpstr>Israel’s Rebirth – The valley of the dry bones</vt:lpstr>
      <vt:lpstr>Israel’s Rebirth – The valley of the dry bones</vt:lpstr>
      <vt:lpstr>How does Israel’s spiritual awakening align with the Tribulation?</vt:lpstr>
      <vt:lpstr>Israel’s Spiritual Awakening</vt:lpstr>
      <vt:lpstr>Israel’s Spiritual Awakening</vt:lpstr>
      <vt:lpstr>The Tribulation Timeline</vt:lpstr>
      <vt:lpstr>Can we refine the Tribulation dates?</vt:lpstr>
      <vt:lpstr>Christ’s 1st coming Fulfilled The Spring Feasts</vt:lpstr>
      <vt:lpstr>Christ’s 2nd coming will Fulfill The Fall Feasts</vt:lpstr>
      <vt:lpstr>Christ’s 2nd coming will Fulfill The Fall Feasts</vt:lpstr>
      <vt:lpstr>What evidence is there of Satan’s rise to power?</vt:lpstr>
      <vt:lpstr>The re-emergence of the Babylonian system</vt:lpstr>
      <vt:lpstr>The re-emergence of the Babylonian system</vt:lpstr>
      <vt:lpstr>The handwriting on the wall</vt:lpstr>
      <vt:lpstr>The beginnings of the Babylonian system</vt:lpstr>
      <vt:lpstr>Satan’s Rise to Power</vt:lpstr>
      <vt:lpstr>Satan’s Rise to Power</vt:lpstr>
      <vt:lpstr>Satan’s Dark Counterfeits</vt:lpstr>
      <vt:lpstr>Satan’s Dark Counterfeits</vt:lpstr>
      <vt:lpstr>Satan’s Dark Counterfeits</vt:lpstr>
      <vt:lpstr>Satan’s Dark Counterfeits</vt:lpstr>
      <vt:lpstr>When will the Rapture occur?</vt:lpstr>
      <vt:lpstr>The date and time of the rapture is unknown</vt:lpstr>
      <vt:lpstr>The date and time of the rapture is unknown</vt:lpstr>
      <vt:lpstr>The date and time of the rapture is unknown</vt:lpstr>
      <vt:lpstr>the rapture is imminent</vt:lpstr>
      <vt:lpstr>What should you do next?</vt:lpstr>
      <vt:lpstr>We end where we began</vt:lpstr>
      <vt:lpstr>Maintain Steadfast Endurance</vt:lpstr>
      <vt:lpstr>Maintain Steadfast Endurance</vt:lpstr>
      <vt:lpstr>Focus on Eternity</vt:lpstr>
      <vt:lpstr>Jesus’ imminent return</vt:lpstr>
      <vt:lpstr>Maranatha!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Messina</dc:creator>
  <cp:lastModifiedBy>John Messina</cp:lastModifiedBy>
  <cp:revision>108</cp:revision>
  <dcterms:created xsi:type="dcterms:W3CDTF">2025-03-20T19:42:37Z</dcterms:created>
  <dcterms:modified xsi:type="dcterms:W3CDTF">2025-05-02T03:11:18Z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